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ice" panose="020B0604020202020204" charset="0"/>
      <p:regular r:id="rId13"/>
    </p:embeddedFont>
    <p:embeddedFont>
      <p:font typeface="Lora" panose="020F0502020204030204"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87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US"/>
          </a:p>
        </p:txBody>
      </p:sp>
      <p:sp>
        <p:nvSpPr>
          <p:cNvPr id="3" name="Shape 1"/>
          <p:cNvSpPr/>
          <p:nvPr/>
        </p:nvSpPr>
        <p:spPr>
          <a:xfrm>
            <a:off x="0" y="0"/>
            <a:ext cx="14630400" cy="8229600"/>
          </a:xfrm>
          <a:prstGeom prst="rect">
            <a:avLst/>
          </a:prstGeom>
          <a:solidFill>
            <a:srgbClr val="FCFBF8"/>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33E32"/>
                </a:solidFill>
                <a:latin typeface="Alice" pitchFamily="34" charset="0"/>
                <a:ea typeface="Alice" pitchFamily="34" charset="-122"/>
                <a:cs typeface="Alice" pitchFamily="34" charset="-120"/>
              </a:rPr>
              <a:t>Customer Shopping Behavior Analysis</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Uncovering trends in customer demographics, purchase preferences, loyalty patterns, and seasonal behavior through Python, SQL, and Power BI analysis of 3,900 transactions.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596027" y="606028"/>
            <a:ext cx="5361980" cy="532209"/>
          </a:xfrm>
          <a:prstGeom prst="rect">
            <a:avLst/>
          </a:prstGeom>
          <a:noFill/>
          <a:ln/>
        </p:spPr>
        <p:txBody>
          <a:bodyPr wrap="none" lIns="0" tIns="0" rIns="0" bIns="0" rtlCol="0" anchor="t"/>
          <a:lstStyle/>
          <a:p>
            <a:pPr marL="0" indent="0" algn="l">
              <a:lnSpc>
                <a:spcPts val="4150"/>
              </a:lnSpc>
              <a:buNone/>
            </a:pPr>
            <a:r>
              <a:rPr lang="en-US" sz="3350" dirty="0">
                <a:solidFill>
                  <a:srgbClr val="233E32"/>
                </a:solidFill>
                <a:latin typeface="Alice" pitchFamily="34" charset="0"/>
                <a:ea typeface="Alice" pitchFamily="34" charset="-122"/>
                <a:cs typeface="Alice" pitchFamily="34" charset="-120"/>
              </a:rPr>
              <a:t>Strategic Recommendations</a:t>
            </a:r>
            <a:endParaRPr lang="en-US" sz="3350" dirty="0"/>
          </a:p>
        </p:txBody>
      </p:sp>
      <p:sp>
        <p:nvSpPr>
          <p:cNvPr id="3" name="Shape 1"/>
          <p:cNvSpPr/>
          <p:nvPr/>
        </p:nvSpPr>
        <p:spPr>
          <a:xfrm>
            <a:off x="596027" y="1478756"/>
            <a:ext cx="6634043" cy="1934766"/>
          </a:xfrm>
          <a:prstGeom prst="roundRect">
            <a:avLst>
              <a:gd name="adj" fmla="val 1320"/>
            </a:avLst>
          </a:prstGeom>
          <a:solidFill>
            <a:srgbClr val="F0EDE6"/>
          </a:solidFill>
          <a:ln/>
        </p:spPr>
        <p:txBody>
          <a:bodyPr/>
          <a:lstStyle/>
          <a:p>
            <a:endParaRPr lang="en-US"/>
          </a:p>
        </p:txBody>
      </p:sp>
      <p:sp>
        <p:nvSpPr>
          <p:cNvPr id="4" name="Shape 2"/>
          <p:cNvSpPr/>
          <p:nvPr/>
        </p:nvSpPr>
        <p:spPr>
          <a:xfrm>
            <a:off x="766286" y="1649016"/>
            <a:ext cx="510897" cy="510897"/>
          </a:xfrm>
          <a:prstGeom prst="roundRect">
            <a:avLst>
              <a:gd name="adj" fmla="val 17896143"/>
            </a:avLst>
          </a:prstGeom>
          <a:solidFill>
            <a:srgbClr val="1B5F39"/>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780" y="1789509"/>
            <a:ext cx="229910" cy="229910"/>
          </a:xfrm>
          <a:prstGeom prst="rect">
            <a:avLst/>
          </a:prstGeom>
        </p:spPr>
      </p:pic>
      <p:sp>
        <p:nvSpPr>
          <p:cNvPr id="6" name="Text 3"/>
          <p:cNvSpPr/>
          <p:nvPr/>
        </p:nvSpPr>
        <p:spPr>
          <a:xfrm>
            <a:off x="766286" y="2330172"/>
            <a:ext cx="2128838" cy="266105"/>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High-Value Segments</a:t>
            </a:r>
            <a:endParaRPr lang="en-US" sz="1650" dirty="0"/>
          </a:p>
        </p:txBody>
      </p:sp>
      <p:sp>
        <p:nvSpPr>
          <p:cNvPr id="7" name="Text 4"/>
          <p:cNvSpPr/>
          <p:nvPr/>
        </p:nvSpPr>
        <p:spPr>
          <a:xfrm>
            <a:off x="766286" y="2698433"/>
            <a:ext cx="6293525" cy="544830"/>
          </a:xfrm>
          <a:prstGeom prst="rect">
            <a:avLst/>
          </a:prstGeom>
          <a:noFill/>
          <a:ln/>
        </p:spPr>
        <p:txBody>
          <a:bodyPr wrap="squar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Prioritize campaigns targeting Male and Young Adult customers through tailored product recommendations and demographic-specific email marketing.</a:t>
            </a:r>
            <a:endParaRPr lang="en-US" sz="1300" dirty="0"/>
          </a:p>
        </p:txBody>
      </p:sp>
      <p:sp>
        <p:nvSpPr>
          <p:cNvPr id="8" name="Shape 5"/>
          <p:cNvSpPr/>
          <p:nvPr/>
        </p:nvSpPr>
        <p:spPr>
          <a:xfrm>
            <a:off x="7400330" y="1478756"/>
            <a:ext cx="6634043" cy="1934766"/>
          </a:xfrm>
          <a:prstGeom prst="roundRect">
            <a:avLst>
              <a:gd name="adj" fmla="val 1320"/>
            </a:avLst>
          </a:prstGeom>
          <a:solidFill>
            <a:srgbClr val="F0EDE6"/>
          </a:solidFill>
          <a:ln/>
        </p:spPr>
        <p:txBody>
          <a:bodyPr/>
          <a:lstStyle/>
          <a:p>
            <a:endParaRPr lang="en-US"/>
          </a:p>
        </p:txBody>
      </p:sp>
      <p:sp>
        <p:nvSpPr>
          <p:cNvPr id="9" name="Shape 6"/>
          <p:cNvSpPr/>
          <p:nvPr/>
        </p:nvSpPr>
        <p:spPr>
          <a:xfrm>
            <a:off x="7570589" y="1649016"/>
            <a:ext cx="510897" cy="510897"/>
          </a:xfrm>
          <a:prstGeom prst="roundRect">
            <a:avLst>
              <a:gd name="adj" fmla="val 17896143"/>
            </a:avLst>
          </a:prstGeom>
          <a:solidFill>
            <a:srgbClr val="1B5F39"/>
          </a:solidFill>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1083" y="1789509"/>
            <a:ext cx="229910" cy="229910"/>
          </a:xfrm>
          <a:prstGeom prst="rect">
            <a:avLst/>
          </a:prstGeom>
        </p:spPr>
      </p:pic>
      <p:sp>
        <p:nvSpPr>
          <p:cNvPr id="11" name="Text 7"/>
          <p:cNvSpPr/>
          <p:nvPr/>
        </p:nvSpPr>
        <p:spPr>
          <a:xfrm>
            <a:off x="7570589" y="2330172"/>
            <a:ext cx="2128838" cy="266105"/>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Revamp Subscriptions</a:t>
            </a:r>
            <a:endParaRPr lang="en-US" sz="1650" dirty="0"/>
          </a:p>
        </p:txBody>
      </p:sp>
      <p:sp>
        <p:nvSpPr>
          <p:cNvPr id="12" name="Text 8"/>
          <p:cNvSpPr/>
          <p:nvPr/>
        </p:nvSpPr>
        <p:spPr>
          <a:xfrm>
            <a:off x="7570589" y="2698433"/>
            <a:ext cx="6293525" cy="544830"/>
          </a:xfrm>
          <a:prstGeom prst="rect">
            <a:avLst/>
          </a:prstGeom>
          <a:noFill/>
          <a:ln/>
        </p:spPr>
        <p:txBody>
          <a:bodyPr wrap="squar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Add exclusive offers, loyalty points multipliers, early access to collections, and personalized incentives for Loyal customers (3,800+ users).</a:t>
            </a:r>
            <a:endParaRPr lang="en-US" sz="1300" dirty="0"/>
          </a:p>
        </p:txBody>
      </p:sp>
      <p:sp>
        <p:nvSpPr>
          <p:cNvPr id="13" name="Shape 9"/>
          <p:cNvSpPr/>
          <p:nvPr/>
        </p:nvSpPr>
        <p:spPr>
          <a:xfrm>
            <a:off x="596027" y="3583781"/>
            <a:ext cx="6634043" cy="1934766"/>
          </a:xfrm>
          <a:prstGeom prst="roundRect">
            <a:avLst>
              <a:gd name="adj" fmla="val 1320"/>
            </a:avLst>
          </a:prstGeom>
          <a:solidFill>
            <a:srgbClr val="F0EDE6"/>
          </a:solidFill>
          <a:ln/>
        </p:spPr>
        <p:txBody>
          <a:bodyPr/>
          <a:lstStyle/>
          <a:p>
            <a:endParaRPr lang="en-US"/>
          </a:p>
        </p:txBody>
      </p:sp>
      <p:sp>
        <p:nvSpPr>
          <p:cNvPr id="14" name="Shape 10"/>
          <p:cNvSpPr/>
          <p:nvPr/>
        </p:nvSpPr>
        <p:spPr>
          <a:xfrm>
            <a:off x="766286" y="3754041"/>
            <a:ext cx="510897" cy="510897"/>
          </a:xfrm>
          <a:prstGeom prst="roundRect">
            <a:avLst>
              <a:gd name="adj" fmla="val 17896143"/>
            </a:avLst>
          </a:prstGeom>
          <a:solidFill>
            <a:srgbClr val="1B5F39"/>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780" y="3894534"/>
            <a:ext cx="229910" cy="229910"/>
          </a:xfrm>
          <a:prstGeom prst="rect">
            <a:avLst/>
          </a:prstGeom>
        </p:spPr>
      </p:pic>
      <p:sp>
        <p:nvSpPr>
          <p:cNvPr id="16" name="Text 11"/>
          <p:cNvSpPr/>
          <p:nvPr/>
        </p:nvSpPr>
        <p:spPr>
          <a:xfrm>
            <a:off x="766286" y="4435197"/>
            <a:ext cx="2128838" cy="266105"/>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Optimize Discounts</a:t>
            </a:r>
            <a:endParaRPr lang="en-US" sz="1650" dirty="0"/>
          </a:p>
        </p:txBody>
      </p:sp>
      <p:sp>
        <p:nvSpPr>
          <p:cNvPr id="17" name="Text 12"/>
          <p:cNvSpPr/>
          <p:nvPr/>
        </p:nvSpPr>
        <p:spPr>
          <a:xfrm>
            <a:off x="766286" y="4803458"/>
            <a:ext cx="6293525" cy="544830"/>
          </a:xfrm>
          <a:prstGeom prst="rect">
            <a:avLst/>
          </a:prstGeom>
          <a:noFill/>
          <a:ln/>
        </p:spPr>
        <p:txBody>
          <a:bodyPr wrap="squar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Reduce blanket 42-44% discounts. Use targeted promotions for new/dormant customers only. Re-price high-discount-reliance products.</a:t>
            </a:r>
            <a:endParaRPr lang="en-US" sz="1300" dirty="0"/>
          </a:p>
        </p:txBody>
      </p:sp>
      <p:sp>
        <p:nvSpPr>
          <p:cNvPr id="18" name="Shape 13"/>
          <p:cNvSpPr/>
          <p:nvPr/>
        </p:nvSpPr>
        <p:spPr>
          <a:xfrm>
            <a:off x="7400330" y="3583781"/>
            <a:ext cx="6634043" cy="1934766"/>
          </a:xfrm>
          <a:prstGeom prst="roundRect">
            <a:avLst>
              <a:gd name="adj" fmla="val 1320"/>
            </a:avLst>
          </a:prstGeom>
          <a:solidFill>
            <a:srgbClr val="F0EDE6"/>
          </a:solidFill>
          <a:ln/>
        </p:spPr>
        <p:txBody>
          <a:bodyPr/>
          <a:lstStyle/>
          <a:p>
            <a:endParaRPr lang="en-US"/>
          </a:p>
        </p:txBody>
      </p:sp>
      <p:sp>
        <p:nvSpPr>
          <p:cNvPr id="19" name="Shape 14"/>
          <p:cNvSpPr/>
          <p:nvPr/>
        </p:nvSpPr>
        <p:spPr>
          <a:xfrm>
            <a:off x="7570589" y="3754041"/>
            <a:ext cx="510897" cy="510897"/>
          </a:xfrm>
          <a:prstGeom prst="roundRect">
            <a:avLst>
              <a:gd name="adj" fmla="val 17896143"/>
            </a:avLst>
          </a:prstGeom>
          <a:solidFill>
            <a:srgbClr val="1B5F39"/>
          </a:solidFill>
          <a:ln/>
        </p:spPr>
        <p:txBody>
          <a:bodyPr/>
          <a:lstStyle/>
          <a:p>
            <a:endParaRPr lang="en-US"/>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1083" y="3894534"/>
            <a:ext cx="229910" cy="229910"/>
          </a:xfrm>
          <a:prstGeom prst="rect">
            <a:avLst/>
          </a:prstGeom>
        </p:spPr>
      </p:pic>
      <p:sp>
        <p:nvSpPr>
          <p:cNvPr id="21" name="Text 15"/>
          <p:cNvSpPr/>
          <p:nvPr/>
        </p:nvSpPr>
        <p:spPr>
          <a:xfrm>
            <a:off x="7570589" y="4435197"/>
            <a:ext cx="2128838" cy="266105"/>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Promote Anchors</a:t>
            </a:r>
            <a:endParaRPr lang="en-US" sz="1650" dirty="0"/>
          </a:p>
        </p:txBody>
      </p:sp>
      <p:sp>
        <p:nvSpPr>
          <p:cNvPr id="22" name="Text 16"/>
          <p:cNvSpPr/>
          <p:nvPr/>
        </p:nvSpPr>
        <p:spPr>
          <a:xfrm>
            <a:off x="7570589" y="4803458"/>
            <a:ext cx="6293525" cy="544830"/>
          </a:xfrm>
          <a:prstGeom prst="rect">
            <a:avLst/>
          </a:prstGeom>
          <a:noFill/>
          <a:ln/>
        </p:spPr>
        <p:txBody>
          <a:bodyPr wrap="squar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Feature repeat-driving products (Blouse, Jewelry, Dress) in advertising. Bundle high-performers to increase average order value.</a:t>
            </a:r>
            <a:endParaRPr lang="en-US" sz="1300" dirty="0"/>
          </a:p>
        </p:txBody>
      </p:sp>
      <p:sp>
        <p:nvSpPr>
          <p:cNvPr id="23" name="Shape 17"/>
          <p:cNvSpPr/>
          <p:nvPr/>
        </p:nvSpPr>
        <p:spPr>
          <a:xfrm>
            <a:off x="596027" y="5688806"/>
            <a:ext cx="6634043" cy="1934766"/>
          </a:xfrm>
          <a:prstGeom prst="roundRect">
            <a:avLst>
              <a:gd name="adj" fmla="val 1320"/>
            </a:avLst>
          </a:prstGeom>
          <a:solidFill>
            <a:srgbClr val="F0EDE6"/>
          </a:solidFill>
          <a:ln/>
        </p:spPr>
        <p:txBody>
          <a:bodyPr/>
          <a:lstStyle/>
          <a:p>
            <a:endParaRPr lang="en-US"/>
          </a:p>
        </p:txBody>
      </p:sp>
      <p:sp>
        <p:nvSpPr>
          <p:cNvPr id="24" name="Shape 18"/>
          <p:cNvSpPr/>
          <p:nvPr/>
        </p:nvSpPr>
        <p:spPr>
          <a:xfrm>
            <a:off x="766286" y="5859066"/>
            <a:ext cx="510897" cy="510897"/>
          </a:xfrm>
          <a:prstGeom prst="roundRect">
            <a:avLst>
              <a:gd name="adj" fmla="val 17896143"/>
            </a:avLst>
          </a:prstGeom>
          <a:solidFill>
            <a:srgbClr val="1B5F39"/>
          </a:solidFill>
          <a:ln/>
        </p:spPr>
        <p:txBody>
          <a:bodyPr/>
          <a:lstStyle/>
          <a:p>
            <a:endParaRPr lang="en-US"/>
          </a:p>
        </p:txBody>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6780" y="5999559"/>
            <a:ext cx="229910" cy="229910"/>
          </a:xfrm>
          <a:prstGeom prst="rect">
            <a:avLst/>
          </a:prstGeom>
        </p:spPr>
      </p:pic>
      <p:sp>
        <p:nvSpPr>
          <p:cNvPr id="26" name="Text 19"/>
          <p:cNvSpPr/>
          <p:nvPr/>
        </p:nvSpPr>
        <p:spPr>
          <a:xfrm>
            <a:off x="766286" y="6540222"/>
            <a:ext cx="2128838" cy="266105"/>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Smart Shipping</a:t>
            </a:r>
            <a:endParaRPr lang="en-US" sz="1650" dirty="0"/>
          </a:p>
        </p:txBody>
      </p:sp>
      <p:sp>
        <p:nvSpPr>
          <p:cNvPr id="27" name="Text 20"/>
          <p:cNvSpPr/>
          <p:nvPr/>
        </p:nvSpPr>
        <p:spPr>
          <a:xfrm>
            <a:off x="766286" y="6908482"/>
            <a:ext cx="6293525" cy="544830"/>
          </a:xfrm>
          <a:prstGeom prst="rect">
            <a:avLst/>
          </a:prstGeom>
          <a:noFill/>
          <a:ln/>
        </p:spPr>
        <p:txBody>
          <a:bodyPr wrap="squar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Keep Standard as default (highest satisfaction). Offer Express selectively as upsell on high-value carts to optimize logistics costs.</a:t>
            </a:r>
            <a:endParaRPr lang="en-US" sz="1300" dirty="0"/>
          </a:p>
        </p:txBody>
      </p:sp>
      <p:sp>
        <p:nvSpPr>
          <p:cNvPr id="28" name="Shape 21"/>
          <p:cNvSpPr/>
          <p:nvPr/>
        </p:nvSpPr>
        <p:spPr>
          <a:xfrm>
            <a:off x="7400330" y="5688806"/>
            <a:ext cx="6634043" cy="1934766"/>
          </a:xfrm>
          <a:prstGeom prst="roundRect">
            <a:avLst>
              <a:gd name="adj" fmla="val 1320"/>
            </a:avLst>
          </a:prstGeom>
          <a:solidFill>
            <a:srgbClr val="F0EDE6"/>
          </a:solidFill>
          <a:ln/>
        </p:spPr>
        <p:txBody>
          <a:bodyPr/>
          <a:lstStyle/>
          <a:p>
            <a:endParaRPr lang="en-US"/>
          </a:p>
        </p:txBody>
      </p:sp>
      <p:sp>
        <p:nvSpPr>
          <p:cNvPr id="29" name="Shape 22"/>
          <p:cNvSpPr/>
          <p:nvPr/>
        </p:nvSpPr>
        <p:spPr>
          <a:xfrm>
            <a:off x="7570589" y="5859066"/>
            <a:ext cx="510897" cy="510897"/>
          </a:xfrm>
          <a:prstGeom prst="roundRect">
            <a:avLst>
              <a:gd name="adj" fmla="val 17896143"/>
            </a:avLst>
          </a:prstGeom>
          <a:solidFill>
            <a:srgbClr val="1B5F39"/>
          </a:solidFill>
          <a:ln/>
        </p:spPr>
        <p:txBody>
          <a:bodyPr/>
          <a:lstStyle/>
          <a:p>
            <a:endParaRPr lang="en-US"/>
          </a:p>
        </p:txBody>
      </p:sp>
      <p:pic>
        <p:nvPicPr>
          <p:cNvPr id="30"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11083" y="5999559"/>
            <a:ext cx="229910" cy="229910"/>
          </a:xfrm>
          <a:prstGeom prst="rect">
            <a:avLst/>
          </a:prstGeom>
        </p:spPr>
      </p:pic>
      <p:sp>
        <p:nvSpPr>
          <p:cNvPr id="31" name="Text 23"/>
          <p:cNvSpPr/>
          <p:nvPr/>
        </p:nvSpPr>
        <p:spPr>
          <a:xfrm>
            <a:off x="7570589" y="6540222"/>
            <a:ext cx="2128838" cy="266105"/>
          </a:xfrm>
          <a:prstGeom prst="rect">
            <a:avLst/>
          </a:prstGeom>
          <a:noFill/>
          <a:ln/>
        </p:spPr>
        <p:txBody>
          <a:bodyPr wrap="none" lIns="0" tIns="0" rIns="0" bIns="0" rtlCol="0" anchor="t"/>
          <a:lstStyle/>
          <a:p>
            <a:pPr marL="0" indent="0" algn="l">
              <a:lnSpc>
                <a:spcPts val="2050"/>
              </a:lnSpc>
              <a:buNone/>
            </a:pPr>
            <a:r>
              <a:rPr lang="en-US" sz="1650" dirty="0">
                <a:solidFill>
                  <a:srgbClr val="2C2821"/>
                </a:solidFill>
                <a:latin typeface="Alice" pitchFamily="34" charset="0"/>
                <a:ea typeface="Alice" pitchFamily="34" charset="-122"/>
                <a:cs typeface="Alice" pitchFamily="34" charset="-120"/>
              </a:rPr>
              <a:t>Seasonal Strategy</a:t>
            </a:r>
            <a:endParaRPr lang="en-US" sz="1650" dirty="0"/>
          </a:p>
        </p:txBody>
      </p:sp>
      <p:sp>
        <p:nvSpPr>
          <p:cNvPr id="32" name="Text 24"/>
          <p:cNvSpPr/>
          <p:nvPr/>
        </p:nvSpPr>
        <p:spPr>
          <a:xfrm>
            <a:off x="7570589" y="6908482"/>
            <a:ext cx="6293525" cy="544830"/>
          </a:xfrm>
          <a:prstGeom prst="rect">
            <a:avLst/>
          </a:prstGeom>
          <a:noFill/>
          <a:ln/>
        </p:spPr>
        <p:txBody>
          <a:bodyPr wrap="square" lIns="0" tIns="0" rIns="0" bIns="0" rtlCol="0" anchor="t"/>
          <a:lstStyle/>
          <a:p>
            <a:pPr marL="0" indent="0" algn="l">
              <a:lnSpc>
                <a:spcPts val="2100"/>
              </a:lnSpc>
              <a:buNone/>
            </a:pPr>
            <a:r>
              <a:rPr lang="en-US" sz="1300" dirty="0">
                <a:solidFill>
                  <a:srgbClr val="2C2821"/>
                </a:solidFill>
                <a:latin typeface="Lora" pitchFamily="34" charset="0"/>
                <a:ea typeface="Lora" pitchFamily="34" charset="-122"/>
                <a:cs typeface="Lora" pitchFamily="34" charset="-120"/>
              </a:rPr>
              <a:t>Launch targeted Spring and Winter campaigns for Clothing peaks while maintaining steady year-round inventory for stable baseline demand.</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2926" y="786527"/>
            <a:ext cx="5905500" cy="693301"/>
          </a:xfrm>
          <a:prstGeom prst="rect">
            <a:avLst/>
          </a:prstGeom>
          <a:noFill/>
          <a:ln/>
        </p:spPr>
        <p:txBody>
          <a:bodyPr wrap="none" lIns="0" tIns="0" rIns="0" bIns="0" rtlCol="0" anchor="t"/>
          <a:lstStyle/>
          <a:p>
            <a:pPr marL="0" indent="0" algn="l">
              <a:lnSpc>
                <a:spcPts val="5450"/>
              </a:lnSpc>
              <a:buNone/>
            </a:pPr>
            <a:r>
              <a:rPr lang="en-US" sz="4350" dirty="0">
                <a:solidFill>
                  <a:srgbClr val="233E32"/>
                </a:solidFill>
                <a:latin typeface="Alice" pitchFamily="34" charset="0"/>
                <a:ea typeface="Alice" pitchFamily="34" charset="-122"/>
                <a:cs typeface="Alice" pitchFamily="34" charset="-120"/>
              </a:rPr>
              <a:t>Dataset &amp; Methodology</a:t>
            </a:r>
            <a:endParaRPr lang="en-US" sz="4350" dirty="0"/>
          </a:p>
        </p:txBody>
      </p:sp>
      <p:sp>
        <p:nvSpPr>
          <p:cNvPr id="4" name="Text 1"/>
          <p:cNvSpPr/>
          <p:nvPr/>
        </p:nvSpPr>
        <p:spPr>
          <a:xfrm>
            <a:off x="6262926" y="2034421"/>
            <a:ext cx="3328392" cy="416123"/>
          </a:xfrm>
          <a:prstGeom prst="rect">
            <a:avLst/>
          </a:prstGeom>
          <a:noFill/>
          <a:ln/>
        </p:spPr>
        <p:txBody>
          <a:bodyPr wrap="none" lIns="0" tIns="0" rIns="0" bIns="0" rtlCol="0" anchor="t"/>
          <a:lstStyle/>
          <a:p>
            <a:pPr marL="0" indent="0" algn="l">
              <a:lnSpc>
                <a:spcPts val="3250"/>
              </a:lnSpc>
              <a:buNone/>
            </a:pPr>
            <a:r>
              <a:rPr lang="en-US" sz="2600" dirty="0">
                <a:solidFill>
                  <a:srgbClr val="233E32"/>
                </a:solidFill>
                <a:latin typeface="Alice" pitchFamily="34" charset="0"/>
                <a:ea typeface="Alice" pitchFamily="34" charset="-122"/>
                <a:cs typeface="Alice" pitchFamily="34" charset="-120"/>
              </a:rPr>
              <a:t>Dataset Overview</a:t>
            </a:r>
            <a:endParaRPr lang="en-US" sz="2600" dirty="0"/>
          </a:p>
        </p:txBody>
      </p:sp>
      <p:sp>
        <p:nvSpPr>
          <p:cNvPr id="5" name="Text 2"/>
          <p:cNvSpPr/>
          <p:nvPr/>
        </p:nvSpPr>
        <p:spPr>
          <a:xfrm>
            <a:off x="6262926" y="2672358"/>
            <a:ext cx="3524845" cy="1420178"/>
          </a:xfrm>
          <a:prstGeom prst="rect">
            <a:avLst/>
          </a:prstGeom>
          <a:noFill/>
          <a:ln/>
        </p:spPr>
        <p:txBody>
          <a:bodyPr wrap="square" lIns="0" tIns="0" rIns="0" bIns="0" rtlCol="0" anchor="t"/>
          <a:lstStyle/>
          <a:p>
            <a:pPr marL="0" indent="0" algn="l">
              <a:lnSpc>
                <a:spcPts val="2750"/>
              </a:lnSpc>
              <a:buNone/>
            </a:pPr>
            <a:r>
              <a:rPr lang="en-US" sz="1700" dirty="0">
                <a:solidFill>
                  <a:srgbClr val="2C2821"/>
                </a:solidFill>
                <a:latin typeface="Lora" pitchFamily="34" charset="0"/>
                <a:ea typeface="Lora" pitchFamily="34" charset="-122"/>
                <a:cs typeface="Lora" pitchFamily="34" charset="-120"/>
              </a:rPr>
              <a:t>3,900 customer transactions analyzed across 18 fields including demographics, purchase behavior, and satisfaction metrics.</a:t>
            </a:r>
            <a:endParaRPr lang="en-US" sz="1700" dirty="0"/>
          </a:p>
        </p:txBody>
      </p:sp>
      <p:sp>
        <p:nvSpPr>
          <p:cNvPr id="6" name="Text 3"/>
          <p:cNvSpPr/>
          <p:nvPr/>
        </p:nvSpPr>
        <p:spPr>
          <a:xfrm>
            <a:off x="6262926" y="4292203"/>
            <a:ext cx="3524845" cy="71008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C2821"/>
                </a:solidFill>
                <a:latin typeface="Lora" pitchFamily="34" charset="0"/>
                <a:ea typeface="Lora" pitchFamily="34" charset="-122"/>
                <a:cs typeface="Lora" pitchFamily="34" charset="-120"/>
              </a:rPr>
              <a:t>Customer demographics (age, gender)</a:t>
            </a:r>
            <a:endParaRPr lang="en-US" sz="1700" dirty="0"/>
          </a:p>
        </p:txBody>
      </p:sp>
      <p:sp>
        <p:nvSpPr>
          <p:cNvPr id="7" name="Text 4"/>
          <p:cNvSpPr/>
          <p:nvPr/>
        </p:nvSpPr>
        <p:spPr>
          <a:xfrm>
            <a:off x="6262926" y="5079921"/>
            <a:ext cx="3524845" cy="71008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C2821"/>
                </a:solidFill>
                <a:latin typeface="Lora" pitchFamily="34" charset="0"/>
                <a:ea typeface="Lora" pitchFamily="34" charset="-122"/>
                <a:cs typeface="Lora" pitchFamily="34" charset="-120"/>
              </a:rPr>
              <a:t>Purchase details (category, amount, reviews)</a:t>
            </a:r>
            <a:endParaRPr lang="en-US" sz="1700" dirty="0"/>
          </a:p>
        </p:txBody>
      </p:sp>
      <p:sp>
        <p:nvSpPr>
          <p:cNvPr id="8" name="Text 5"/>
          <p:cNvSpPr/>
          <p:nvPr/>
        </p:nvSpPr>
        <p:spPr>
          <a:xfrm>
            <a:off x="6262926" y="5867638"/>
            <a:ext cx="3524845" cy="1065133"/>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C2821"/>
                </a:solidFill>
                <a:latin typeface="Lora" pitchFamily="34" charset="0"/>
                <a:ea typeface="Lora" pitchFamily="34" charset="-122"/>
                <a:cs typeface="Lora" pitchFamily="34" charset="-120"/>
              </a:rPr>
              <a:t>Loyalty indicators (subscription, previous purchases)</a:t>
            </a:r>
            <a:endParaRPr lang="en-US" sz="1700" dirty="0"/>
          </a:p>
        </p:txBody>
      </p:sp>
      <p:sp>
        <p:nvSpPr>
          <p:cNvPr id="9" name="Text 6"/>
          <p:cNvSpPr/>
          <p:nvPr/>
        </p:nvSpPr>
        <p:spPr>
          <a:xfrm>
            <a:off x="6262926" y="7010400"/>
            <a:ext cx="3524845" cy="355044"/>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C2821"/>
                </a:solidFill>
                <a:latin typeface="Lora" pitchFamily="34" charset="0"/>
                <a:ea typeface="Lora" pitchFamily="34" charset="-122"/>
                <a:cs typeface="Lora" pitchFamily="34" charset="-120"/>
              </a:rPr>
              <a:t>Shipping and discount data</a:t>
            </a:r>
            <a:endParaRPr lang="en-US" sz="1700" dirty="0"/>
          </a:p>
        </p:txBody>
      </p:sp>
      <p:sp>
        <p:nvSpPr>
          <p:cNvPr id="10" name="Text 7"/>
          <p:cNvSpPr/>
          <p:nvPr/>
        </p:nvSpPr>
        <p:spPr>
          <a:xfrm>
            <a:off x="10336649" y="2034421"/>
            <a:ext cx="3328392" cy="416123"/>
          </a:xfrm>
          <a:prstGeom prst="rect">
            <a:avLst/>
          </a:prstGeom>
          <a:noFill/>
          <a:ln/>
        </p:spPr>
        <p:txBody>
          <a:bodyPr wrap="none" lIns="0" tIns="0" rIns="0" bIns="0" rtlCol="0" anchor="t"/>
          <a:lstStyle/>
          <a:p>
            <a:pPr marL="0" indent="0" algn="l">
              <a:lnSpc>
                <a:spcPts val="3250"/>
              </a:lnSpc>
              <a:buNone/>
            </a:pPr>
            <a:r>
              <a:rPr lang="en-US" sz="2600" dirty="0">
                <a:solidFill>
                  <a:srgbClr val="233E32"/>
                </a:solidFill>
                <a:latin typeface="Alice" pitchFamily="34" charset="0"/>
                <a:ea typeface="Alice" pitchFamily="34" charset="-122"/>
                <a:cs typeface="Alice" pitchFamily="34" charset="-120"/>
              </a:rPr>
              <a:t>Analysis Approach</a:t>
            </a:r>
            <a:endParaRPr lang="en-US" sz="2600" dirty="0"/>
          </a:p>
        </p:txBody>
      </p:sp>
      <p:sp>
        <p:nvSpPr>
          <p:cNvPr id="11" name="Text 8"/>
          <p:cNvSpPr/>
          <p:nvPr/>
        </p:nvSpPr>
        <p:spPr>
          <a:xfrm>
            <a:off x="10336649" y="2672358"/>
            <a:ext cx="3524845" cy="1420178"/>
          </a:xfrm>
          <a:prstGeom prst="rect">
            <a:avLst/>
          </a:prstGeom>
          <a:noFill/>
          <a:ln/>
        </p:spPr>
        <p:txBody>
          <a:bodyPr wrap="square" lIns="0" tIns="0" rIns="0" bIns="0" rtlCol="0" anchor="t"/>
          <a:lstStyle/>
          <a:p>
            <a:pPr marL="0" indent="0" algn="l">
              <a:lnSpc>
                <a:spcPts val="2750"/>
              </a:lnSpc>
              <a:buNone/>
            </a:pPr>
            <a:r>
              <a:rPr lang="en-US" sz="1700" dirty="0">
                <a:solidFill>
                  <a:srgbClr val="2C2821"/>
                </a:solidFill>
                <a:latin typeface="Lora" pitchFamily="34" charset="0"/>
                <a:ea typeface="Lora" pitchFamily="34" charset="-122"/>
                <a:cs typeface="Lora" pitchFamily="34" charset="-120"/>
              </a:rPr>
              <a:t>Multi-tool analysis combining statistical profiling, database queries, and interactive visualization.</a:t>
            </a:r>
            <a:endParaRPr lang="en-US" sz="1700" dirty="0"/>
          </a:p>
        </p:txBody>
      </p:sp>
      <p:sp>
        <p:nvSpPr>
          <p:cNvPr id="12" name="Text 9"/>
          <p:cNvSpPr/>
          <p:nvPr/>
        </p:nvSpPr>
        <p:spPr>
          <a:xfrm>
            <a:off x="10336649" y="4292203"/>
            <a:ext cx="3524845" cy="710089"/>
          </a:xfrm>
          <a:prstGeom prst="rect">
            <a:avLst/>
          </a:prstGeom>
          <a:noFill/>
          <a:ln/>
        </p:spPr>
        <p:txBody>
          <a:bodyPr wrap="square" lIns="0" tIns="0" rIns="0" bIns="0" rtlCol="0" anchor="t"/>
          <a:lstStyle/>
          <a:p>
            <a:pPr marL="342900" indent="-342900" algn="l">
              <a:lnSpc>
                <a:spcPts val="2750"/>
              </a:lnSpc>
              <a:buSzPct val="100000"/>
              <a:buFont typeface="+mj-lt"/>
              <a:buAutoNum type="arabicPeriod"/>
            </a:pPr>
            <a:r>
              <a:rPr lang="en-US" sz="1700" dirty="0">
                <a:solidFill>
                  <a:srgbClr val="2C2821"/>
                </a:solidFill>
                <a:latin typeface="Lora" pitchFamily="34" charset="0"/>
                <a:ea typeface="Lora" pitchFamily="34" charset="-122"/>
                <a:cs typeface="Lora" pitchFamily="34" charset="-120"/>
              </a:rPr>
              <a:t>Python for exploratory data analysis</a:t>
            </a:r>
            <a:endParaRPr lang="en-US" sz="1700" dirty="0"/>
          </a:p>
        </p:txBody>
      </p:sp>
      <p:sp>
        <p:nvSpPr>
          <p:cNvPr id="13" name="Text 10"/>
          <p:cNvSpPr/>
          <p:nvPr/>
        </p:nvSpPr>
        <p:spPr>
          <a:xfrm>
            <a:off x="10336649" y="5079921"/>
            <a:ext cx="3524845" cy="710089"/>
          </a:xfrm>
          <a:prstGeom prst="rect">
            <a:avLst/>
          </a:prstGeom>
          <a:noFill/>
          <a:ln/>
        </p:spPr>
        <p:txBody>
          <a:bodyPr wrap="square" lIns="0" tIns="0" rIns="0" bIns="0" rtlCol="0" anchor="t"/>
          <a:lstStyle/>
          <a:p>
            <a:pPr marL="342900" indent="-342900" algn="l">
              <a:lnSpc>
                <a:spcPts val="2750"/>
              </a:lnSpc>
              <a:buSzPct val="100000"/>
              <a:buFont typeface="+mj-lt"/>
              <a:buAutoNum type="arabicPeriod" startAt="2"/>
            </a:pPr>
            <a:r>
              <a:rPr lang="en-US" sz="1700" dirty="0">
                <a:solidFill>
                  <a:srgbClr val="2C2821"/>
                </a:solidFill>
                <a:latin typeface="Lora" pitchFamily="34" charset="0"/>
                <a:ea typeface="Lora" pitchFamily="34" charset="-122"/>
                <a:cs typeface="Lora" pitchFamily="34" charset="-120"/>
              </a:rPr>
              <a:t>PostgreSQL for deep behavioral insights</a:t>
            </a:r>
            <a:endParaRPr lang="en-US" sz="1700" dirty="0"/>
          </a:p>
        </p:txBody>
      </p:sp>
      <p:sp>
        <p:nvSpPr>
          <p:cNvPr id="14" name="Text 11"/>
          <p:cNvSpPr/>
          <p:nvPr/>
        </p:nvSpPr>
        <p:spPr>
          <a:xfrm>
            <a:off x="10336649" y="5867638"/>
            <a:ext cx="3524845" cy="710089"/>
          </a:xfrm>
          <a:prstGeom prst="rect">
            <a:avLst/>
          </a:prstGeom>
          <a:noFill/>
          <a:ln/>
        </p:spPr>
        <p:txBody>
          <a:bodyPr wrap="square" lIns="0" tIns="0" rIns="0" bIns="0" rtlCol="0" anchor="t"/>
          <a:lstStyle/>
          <a:p>
            <a:pPr marL="342900" indent="-342900" algn="l">
              <a:lnSpc>
                <a:spcPts val="2750"/>
              </a:lnSpc>
              <a:buSzPct val="100000"/>
              <a:buFont typeface="+mj-lt"/>
              <a:buAutoNum type="arabicPeriod" startAt="3"/>
            </a:pPr>
            <a:r>
              <a:rPr lang="en-US" sz="1700" dirty="0">
                <a:solidFill>
                  <a:srgbClr val="2C2821"/>
                </a:solidFill>
                <a:latin typeface="Lora" pitchFamily="34" charset="0"/>
                <a:ea typeface="Lora" pitchFamily="34" charset="-122"/>
                <a:cs typeface="Lora" pitchFamily="34" charset="-120"/>
              </a:rPr>
              <a:t>Power BI for interactive dashboards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2567" y="602575"/>
            <a:ext cx="7611666" cy="1368266"/>
          </a:xfrm>
          <a:prstGeom prst="rect">
            <a:avLst/>
          </a:prstGeom>
          <a:noFill/>
          <a:ln/>
        </p:spPr>
        <p:txBody>
          <a:bodyPr wrap="square" lIns="0" tIns="0" rIns="0" bIns="0" rtlCol="0" anchor="t"/>
          <a:lstStyle/>
          <a:p>
            <a:pPr marL="0" indent="0" algn="l">
              <a:lnSpc>
                <a:spcPts val="5350"/>
              </a:lnSpc>
              <a:buNone/>
            </a:pPr>
            <a:r>
              <a:rPr lang="en-US" sz="4300" dirty="0">
                <a:solidFill>
                  <a:srgbClr val="233E32"/>
                </a:solidFill>
                <a:latin typeface="Alice" pitchFamily="34" charset="0"/>
                <a:ea typeface="Alice" pitchFamily="34" charset="-122"/>
                <a:cs typeface="Alice" pitchFamily="34" charset="-120"/>
              </a:rPr>
              <a:t>Revenue Drivers by Demographics</a:t>
            </a:r>
            <a:endParaRPr lang="en-US" sz="4300" dirty="0"/>
          </a:p>
        </p:txBody>
      </p:sp>
      <p:sp>
        <p:nvSpPr>
          <p:cNvPr id="4" name="Text 1"/>
          <p:cNvSpPr/>
          <p:nvPr/>
        </p:nvSpPr>
        <p:spPr>
          <a:xfrm>
            <a:off x="6252567" y="2408634"/>
            <a:ext cx="2354818" cy="722352"/>
          </a:xfrm>
          <a:prstGeom prst="rect">
            <a:avLst/>
          </a:prstGeom>
          <a:noFill/>
          <a:ln/>
        </p:spPr>
        <p:txBody>
          <a:bodyPr wrap="none" lIns="0" tIns="0" rIns="0" bIns="0" rtlCol="0" anchor="t"/>
          <a:lstStyle/>
          <a:p>
            <a:pPr marL="0" indent="0" algn="ctr">
              <a:lnSpc>
                <a:spcPts val="5650"/>
              </a:lnSpc>
              <a:buNone/>
            </a:pPr>
            <a:r>
              <a:rPr lang="en-US" sz="5650" dirty="0">
                <a:solidFill>
                  <a:srgbClr val="2C2821"/>
                </a:solidFill>
                <a:latin typeface="Alice" pitchFamily="34" charset="0"/>
                <a:ea typeface="Alice" pitchFamily="34" charset="-122"/>
                <a:cs typeface="Alice" pitchFamily="34" charset="-120"/>
              </a:rPr>
              <a:t>$157,890</a:t>
            </a:r>
            <a:endParaRPr lang="en-US" sz="5650" dirty="0"/>
          </a:p>
        </p:txBody>
      </p:sp>
      <p:sp>
        <p:nvSpPr>
          <p:cNvPr id="5" name="Text 2"/>
          <p:cNvSpPr/>
          <p:nvPr/>
        </p:nvSpPr>
        <p:spPr>
          <a:xfrm>
            <a:off x="6252567" y="3404592"/>
            <a:ext cx="2354818" cy="341948"/>
          </a:xfrm>
          <a:prstGeom prst="rect">
            <a:avLst/>
          </a:prstGeom>
          <a:noFill/>
          <a:ln/>
        </p:spPr>
        <p:txBody>
          <a:bodyPr wrap="none" lIns="0" tIns="0" rIns="0" bIns="0" rtlCol="0" anchor="t"/>
          <a:lstStyle/>
          <a:p>
            <a:pPr marL="0" indent="0" algn="ctr">
              <a:lnSpc>
                <a:spcPts val="2650"/>
              </a:lnSpc>
              <a:buNone/>
            </a:pPr>
            <a:r>
              <a:rPr lang="en-US" sz="2150" dirty="0">
                <a:solidFill>
                  <a:srgbClr val="2C2821"/>
                </a:solidFill>
                <a:latin typeface="Alice" pitchFamily="34" charset="0"/>
                <a:ea typeface="Alice" pitchFamily="34" charset="-122"/>
                <a:cs typeface="Alice" pitchFamily="34" charset="-120"/>
              </a:rPr>
              <a:t>Male Customers</a:t>
            </a:r>
            <a:endParaRPr lang="en-US" sz="2150" dirty="0"/>
          </a:p>
        </p:txBody>
      </p:sp>
      <p:sp>
        <p:nvSpPr>
          <p:cNvPr id="6" name="Text 3"/>
          <p:cNvSpPr/>
          <p:nvPr/>
        </p:nvSpPr>
        <p:spPr>
          <a:xfrm>
            <a:off x="6252567" y="3877866"/>
            <a:ext cx="2354818" cy="2101691"/>
          </a:xfrm>
          <a:prstGeom prst="rect">
            <a:avLst/>
          </a:prstGeom>
          <a:noFill/>
          <a:ln/>
        </p:spPr>
        <p:txBody>
          <a:bodyPr wrap="square" lIns="0" tIns="0" rIns="0" bIns="0" rtlCol="0" anchor="t"/>
          <a:lstStyle/>
          <a:p>
            <a:pPr marL="0" indent="0" algn="ctr">
              <a:lnSpc>
                <a:spcPts val="2750"/>
              </a:lnSpc>
              <a:buNone/>
            </a:pPr>
            <a:r>
              <a:rPr lang="en-US" sz="1700" dirty="0">
                <a:solidFill>
                  <a:srgbClr val="2C2821"/>
                </a:solidFill>
                <a:latin typeface="Lora" pitchFamily="34" charset="0"/>
                <a:ea typeface="Lora" pitchFamily="34" charset="-122"/>
                <a:cs typeface="Lora" pitchFamily="34" charset="-120"/>
              </a:rPr>
              <a:t>Generate significantly more total revenue than female customers, despite similar average purchase values</a:t>
            </a:r>
            <a:endParaRPr lang="en-US" sz="1700" dirty="0"/>
          </a:p>
        </p:txBody>
      </p:sp>
      <p:sp>
        <p:nvSpPr>
          <p:cNvPr id="7" name="Text 4"/>
          <p:cNvSpPr/>
          <p:nvPr/>
        </p:nvSpPr>
        <p:spPr>
          <a:xfrm>
            <a:off x="8880991" y="2408634"/>
            <a:ext cx="2354818" cy="722352"/>
          </a:xfrm>
          <a:prstGeom prst="rect">
            <a:avLst/>
          </a:prstGeom>
          <a:noFill/>
          <a:ln/>
        </p:spPr>
        <p:txBody>
          <a:bodyPr wrap="none" lIns="0" tIns="0" rIns="0" bIns="0" rtlCol="0" anchor="t"/>
          <a:lstStyle/>
          <a:p>
            <a:pPr marL="0" indent="0" algn="ctr">
              <a:lnSpc>
                <a:spcPts val="5650"/>
              </a:lnSpc>
              <a:buNone/>
            </a:pPr>
            <a:r>
              <a:rPr lang="en-US" sz="5650" dirty="0">
                <a:solidFill>
                  <a:srgbClr val="2C2821"/>
                </a:solidFill>
                <a:latin typeface="Alice" pitchFamily="34" charset="0"/>
                <a:ea typeface="Alice" pitchFamily="34" charset="-122"/>
                <a:cs typeface="Alice" pitchFamily="34" charset="-120"/>
              </a:rPr>
              <a:t>$62,143</a:t>
            </a:r>
            <a:endParaRPr lang="en-US" sz="5650" dirty="0"/>
          </a:p>
        </p:txBody>
      </p:sp>
      <p:sp>
        <p:nvSpPr>
          <p:cNvPr id="8" name="Text 5"/>
          <p:cNvSpPr/>
          <p:nvPr/>
        </p:nvSpPr>
        <p:spPr>
          <a:xfrm>
            <a:off x="8880991" y="3404592"/>
            <a:ext cx="2354818" cy="341948"/>
          </a:xfrm>
          <a:prstGeom prst="rect">
            <a:avLst/>
          </a:prstGeom>
          <a:noFill/>
          <a:ln/>
        </p:spPr>
        <p:txBody>
          <a:bodyPr wrap="none" lIns="0" tIns="0" rIns="0" bIns="0" rtlCol="0" anchor="t"/>
          <a:lstStyle/>
          <a:p>
            <a:pPr marL="0" indent="0" algn="ctr">
              <a:lnSpc>
                <a:spcPts val="2650"/>
              </a:lnSpc>
              <a:buNone/>
            </a:pPr>
            <a:r>
              <a:rPr lang="en-US" sz="2150" dirty="0">
                <a:solidFill>
                  <a:srgbClr val="2C2821"/>
                </a:solidFill>
                <a:latin typeface="Alice" pitchFamily="34" charset="0"/>
                <a:ea typeface="Alice" pitchFamily="34" charset="-122"/>
                <a:cs typeface="Alice" pitchFamily="34" charset="-120"/>
              </a:rPr>
              <a:t>Young Adults</a:t>
            </a:r>
            <a:endParaRPr lang="en-US" sz="2150" dirty="0"/>
          </a:p>
        </p:txBody>
      </p:sp>
      <p:sp>
        <p:nvSpPr>
          <p:cNvPr id="9" name="Text 6"/>
          <p:cNvSpPr/>
          <p:nvPr/>
        </p:nvSpPr>
        <p:spPr>
          <a:xfrm>
            <a:off x="8880991" y="3877866"/>
            <a:ext cx="2354818" cy="2101691"/>
          </a:xfrm>
          <a:prstGeom prst="rect">
            <a:avLst/>
          </a:prstGeom>
          <a:noFill/>
          <a:ln/>
        </p:spPr>
        <p:txBody>
          <a:bodyPr wrap="square" lIns="0" tIns="0" rIns="0" bIns="0" rtlCol="0" anchor="t"/>
          <a:lstStyle/>
          <a:p>
            <a:pPr marL="0" indent="0" algn="ctr">
              <a:lnSpc>
                <a:spcPts val="2750"/>
              </a:lnSpc>
              <a:buNone/>
            </a:pPr>
            <a:r>
              <a:rPr lang="en-US" sz="1700" dirty="0">
                <a:solidFill>
                  <a:srgbClr val="2C2821"/>
                </a:solidFill>
                <a:latin typeface="Lora" pitchFamily="34" charset="0"/>
                <a:ea typeface="Lora" pitchFamily="34" charset="-122"/>
                <a:cs typeface="Lora" pitchFamily="34" charset="-120"/>
              </a:rPr>
              <a:t>Age group 18-31 leads revenue contribution, though overall revenue is relatively balanced across all age segments</a:t>
            </a:r>
            <a:endParaRPr lang="en-US" sz="1700" dirty="0"/>
          </a:p>
        </p:txBody>
      </p:sp>
      <p:sp>
        <p:nvSpPr>
          <p:cNvPr id="10" name="Text 7"/>
          <p:cNvSpPr/>
          <p:nvPr/>
        </p:nvSpPr>
        <p:spPr>
          <a:xfrm>
            <a:off x="11509415" y="2408634"/>
            <a:ext cx="2354818" cy="722352"/>
          </a:xfrm>
          <a:prstGeom prst="rect">
            <a:avLst/>
          </a:prstGeom>
          <a:noFill/>
          <a:ln/>
        </p:spPr>
        <p:txBody>
          <a:bodyPr wrap="none" lIns="0" tIns="0" rIns="0" bIns="0" rtlCol="0" anchor="t"/>
          <a:lstStyle/>
          <a:p>
            <a:pPr marL="0" indent="0" algn="ctr">
              <a:lnSpc>
                <a:spcPts val="5650"/>
              </a:lnSpc>
              <a:buNone/>
            </a:pPr>
            <a:r>
              <a:rPr lang="en-US" sz="5650" dirty="0">
                <a:solidFill>
                  <a:srgbClr val="2C2821"/>
                </a:solidFill>
                <a:latin typeface="Alice" pitchFamily="34" charset="0"/>
                <a:ea typeface="Alice" pitchFamily="34" charset="-122"/>
                <a:cs typeface="Alice" pitchFamily="34" charset="-120"/>
              </a:rPr>
              <a:t>$60</a:t>
            </a:r>
            <a:endParaRPr lang="en-US" sz="5650" dirty="0"/>
          </a:p>
        </p:txBody>
      </p:sp>
      <p:sp>
        <p:nvSpPr>
          <p:cNvPr id="11" name="Text 8"/>
          <p:cNvSpPr/>
          <p:nvPr/>
        </p:nvSpPr>
        <p:spPr>
          <a:xfrm>
            <a:off x="11509415" y="3404592"/>
            <a:ext cx="2354818" cy="341948"/>
          </a:xfrm>
          <a:prstGeom prst="rect">
            <a:avLst/>
          </a:prstGeom>
          <a:noFill/>
          <a:ln/>
        </p:spPr>
        <p:txBody>
          <a:bodyPr wrap="none" lIns="0" tIns="0" rIns="0" bIns="0" rtlCol="0" anchor="t"/>
          <a:lstStyle/>
          <a:p>
            <a:pPr marL="0" indent="0" algn="ctr">
              <a:lnSpc>
                <a:spcPts val="2650"/>
              </a:lnSpc>
              <a:buNone/>
            </a:pPr>
            <a:r>
              <a:rPr lang="en-US" sz="2150" dirty="0">
                <a:solidFill>
                  <a:srgbClr val="2C2821"/>
                </a:solidFill>
                <a:latin typeface="Alice" pitchFamily="34" charset="0"/>
                <a:ea typeface="Alice" pitchFamily="34" charset="-122"/>
                <a:cs typeface="Alice" pitchFamily="34" charset="-120"/>
              </a:rPr>
              <a:t>Average Purchase</a:t>
            </a:r>
            <a:endParaRPr lang="en-US" sz="2150" dirty="0"/>
          </a:p>
        </p:txBody>
      </p:sp>
      <p:sp>
        <p:nvSpPr>
          <p:cNvPr id="12" name="Text 9"/>
          <p:cNvSpPr/>
          <p:nvPr/>
        </p:nvSpPr>
        <p:spPr>
          <a:xfrm>
            <a:off x="11509415" y="3877866"/>
            <a:ext cx="2354818" cy="1401128"/>
          </a:xfrm>
          <a:prstGeom prst="rect">
            <a:avLst/>
          </a:prstGeom>
          <a:noFill/>
          <a:ln/>
        </p:spPr>
        <p:txBody>
          <a:bodyPr wrap="square" lIns="0" tIns="0" rIns="0" bIns="0" rtlCol="0" anchor="t"/>
          <a:lstStyle/>
          <a:p>
            <a:pPr marL="0" indent="0" algn="ctr">
              <a:lnSpc>
                <a:spcPts val="2750"/>
              </a:lnSpc>
              <a:buNone/>
            </a:pPr>
            <a:r>
              <a:rPr lang="en-US" sz="1700" dirty="0">
                <a:solidFill>
                  <a:srgbClr val="2C2821"/>
                </a:solidFill>
                <a:latin typeface="Lora" pitchFamily="34" charset="0"/>
                <a:ea typeface="Lora" pitchFamily="34" charset="-122"/>
                <a:cs typeface="Lora" pitchFamily="34" charset="-120"/>
              </a:rPr>
              <a:t>Consistent spending across demographics with $23.69 standard deviation</a:t>
            </a:r>
            <a:endParaRPr lang="en-US" sz="1700" dirty="0"/>
          </a:p>
        </p:txBody>
      </p:sp>
      <p:sp>
        <p:nvSpPr>
          <p:cNvPr id="13" name="Text 10"/>
          <p:cNvSpPr/>
          <p:nvPr/>
        </p:nvSpPr>
        <p:spPr>
          <a:xfrm>
            <a:off x="6252567" y="6225778"/>
            <a:ext cx="7611666" cy="1401128"/>
          </a:xfrm>
          <a:prstGeom prst="rect">
            <a:avLst/>
          </a:prstGeom>
          <a:noFill/>
          <a:ln/>
        </p:spPr>
        <p:txBody>
          <a:bodyPr wrap="square" lIns="0" tIns="0" rIns="0" bIns="0" rtlCol="0" anchor="t"/>
          <a:lstStyle/>
          <a:p>
            <a:pPr marL="0" indent="0" algn="l">
              <a:lnSpc>
                <a:spcPts val="2750"/>
              </a:lnSpc>
              <a:buNone/>
            </a:pPr>
            <a:r>
              <a:rPr lang="en-US" sz="1700" dirty="0">
                <a:solidFill>
                  <a:srgbClr val="2C2821"/>
                </a:solidFill>
                <a:latin typeface="Lora" pitchFamily="34" charset="0"/>
                <a:ea typeface="Lora" pitchFamily="34" charset="-122"/>
                <a:cs typeface="Lora" pitchFamily="34" charset="-120"/>
              </a:rPr>
              <a:t>Male customers and Young Adults (18-31) represent key segments, with male customers driving higher overall revenue and young adults leading among age groups, indicating potential for focused marketing campaigns and personalized product recommendations.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54023" y="764262"/>
            <a:ext cx="6182797" cy="673298"/>
          </a:xfrm>
          <a:prstGeom prst="rect">
            <a:avLst/>
          </a:prstGeom>
          <a:noFill/>
          <a:ln/>
        </p:spPr>
        <p:txBody>
          <a:bodyPr wrap="none" lIns="0" tIns="0" rIns="0" bIns="0" rtlCol="0" anchor="t"/>
          <a:lstStyle/>
          <a:p>
            <a:pPr marL="0" indent="0" algn="l">
              <a:lnSpc>
                <a:spcPts val="5300"/>
              </a:lnSpc>
              <a:buNone/>
            </a:pPr>
            <a:r>
              <a:rPr lang="en-US" sz="4200" dirty="0">
                <a:solidFill>
                  <a:srgbClr val="233E32"/>
                </a:solidFill>
                <a:latin typeface="Alice" pitchFamily="34" charset="0"/>
                <a:ea typeface="Alice" pitchFamily="34" charset="-122"/>
                <a:cs typeface="Alice" pitchFamily="34" charset="-120"/>
              </a:rPr>
              <a:t>The Subscription Paradox</a:t>
            </a:r>
            <a:endParaRPr lang="en-US" sz="4200" dirty="0"/>
          </a:p>
        </p:txBody>
      </p:sp>
      <p:pic>
        <p:nvPicPr>
          <p:cNvPr id="3" name="Image 0" descr="preencoded.png"/>
          <p:cNvPicPr>
            <a:picLocks noChangeAspect="1"/>
          </p:cNvPicPr>
          <p:nvPr/>
        </p:nvPicPr>
        <p:blipFill>
          <a:blip r:embed="rId3"/>
          <a:stretch>
            <a:fillRect/>
          </a:stretch>
        </p:blipFill>
        <p:spPr>
          <a:xfrm>
            <a:off x="754023" y="2002988"/>
            <a:ext cx="7663101" cy="3644860"/>
          </a:xfrm>
          <a:prstGeom prst="rect">
            <a:avLst/>
          </a:prstGeom>
        </p:spPr>
      </p:pic>
      <p:sp>
        <p:nvSpPr>
          <p:cNvPr id="4" name="Shape 1"/>
          <p:cNvSpPr/>
          <p:nvPr/>
        </p:nvSpPr>
        <p:spPr>
          <a:xfrm>
            <a:off x="2534007" y="5647849"/>
            <a:ext cx="215384" cy="215384"/>
          </a:xfrm>
          <a:prstGeom prst="roundRect">
            <a:avLst>
              <a:gd name="adj" fmla="val 8491"/>
            </a:avLst>
          </a:prstGeom>
          <a:solidFill>
            <a:srgbClr val="113C24"/>
          </a:solidFill>
          <a:ln/>
        </p:spPr>
        <p:txBody>
          <a:bodyPr/>
          <a:lstStyle/>
          <a:p>
            <a:endParaRPr lang="en-US"/>
          </a:p>
        </p:txBody>
      </p:sp>
      <p:sp>
        <p:nvSpPr>
          <p:cNvPr id="5" name="Text 2"/>
          <p:cNvSpPr/>
          <p:nvPr/>
        </p:nvSpPr>
        <p:spPr>
          <a:xfrm>
            <a:off x="2810351" y="5647849"/>
            <a:ext cx="1699022" cy="215503"/>
          </a:xfrm>
          <a:prstGeom prst="rect">
            <a:avLst/>
          </a:prstGeom>
          <a:noFill/>
          <a:ln/>
        </p:spPr>
        <p:txBody>
          <a:bodyPr wrap="none" lIns="0" tIns="0" rIns="0" bIns="0" rtlCol="0" anchor="t"/>
          <a:lstStyle/>
          <a:p>
            <a:pPr marL="0" indent="0" algn="l">
              <a:lnSpc>
                <a:spcPts val="1650"/>
              </a:lnSpc>
              <a:buNone/>
            </a:pPr>
            <a:r>
              <a:rPr lang="en-US" sz="1650" dirty="0">
                <a:solidFill>
                  <a:srgbClr val="2C2821"/>
                </a:solidFill>
                <a:latin typeface="Lora" pitchFamily="34" charset="0"/>
                <a:ea typeface="Lora" pitchFamily="34" charset="-122"/>
                <a:cs typeface="Lora" pitchFamily="34" charset="-120"/>
              </a:rPr>
              <a:t>Non-Subscribers</a:t>
            </a:r>
            <a:endParaRPr lang="en-US" sz="1650" dirty="0"/>
          </a:p>
        </p:txBody>
      </p:sp>
      <p:sp>
        <p:nvSpPr>
          <p:cNvPr id="6" name="Shape 3"/>
          <p:cNvSpPr/>
          <p:nvPr/>
        </p:nvSpPr>
        <p:spPr>
          <a:xfrm>
            <a:off x="4661773" y="5647849"/>
            <a:ext cx="215384" cy="215384"/>
          </a:xfrm>
          <a:prstGeom prst="roundRect">
            <a:avLst>
              <a:gd name="adj" fmla="val 8491"/>
            </a:avLst>
          </a:prstGeom>
          <a:solidFill>
            <a:srgbClr val="206F43"/>
          </a:solidFill>
          <a:ln/>
        </p:spPr>
        <p:txBody>
          <a:bodyPr/>
          <a:lstStyle/>
          <a:p>
            <a:endParaRPr lang="en-US"/>
          </a:p>
        </p:txBody>
      </p:sp>
      <p:sp>
        <p:nvSpPr>
          <p:cNvPr id="7" name="Text 4"/>
          <p:cNvSpPr/>
          <p:nvPr/>
        </p:nvSpPr>
        <p:spPr>
          <a:xfrm>
            <a:off x="4938117" y="5647849"/>
            <a:ext cx="1178004" cy="215503"/>
          </a:xfrm>
          <a:prstGeom prst="rect">
            <a:avLst/>
          </a:prstGeom>
          <a:noFill/>
          <a:ln/>
        </p:spPr>
        <p:txBody>
          <a:bodyPr wrap="none" lIns="0" tIns="0" rIns="0" bIns="0" rtlCol="0" anchor="t"/>
          <a:lstStyle/>
          <a:p>
            <a:pPr marL="0" indent="0" algn="l">
              <a:lnSpc>
                <a:spcPts val="1650"/>
              </a:lnSpc>
              <a:buNone/>
            </a:pPr>
            <a:r>
              <a:rPr lang="en-US" sz="1650" dirty="0">
                <a:solidFill>
                  <a:srgbClr val="2C2821"/>
                </a:solidFill>
                <a:latin typeface="Lora" pitchFamily="34" charset="0"/>
                <a:ea typeface="Lora" pitchFamily="34" charset="-122"/>
                <a:cs typeface="Lora" pitchFamily="34" charset="-120"/>
              </a:rPr>
              <a:t>Subscribers</a:t>
            </a:r>
            <a:endParaRPr lang="en-US" sz="1650" dirty="0"/>
          </a:p>
        </p:txBody>
      </p:sp>
      <p:sp>
        <p:nvSpPr>
          <p:cNvPr id="8" name="Text 5"/>
          <p:cNvSpPr/>
          <p:nvPr/>
        </p:nvSpPr>
        <p:spPr>
          <a:xfrm>
            <a:off x="8950285" y="1976080"/>
            <a:ext cx="3231833" cy="403860"/>
          </a:xfrm>
          <a:prstGeom prst="rect">
            <a:avLst/>
          </a:prstGeom>
          <a:noFill/>
          <a:ln/>
        </p:spPr>
        <p:txBody>
          <a:bodyPr wrap="none" lIns="0" tIns="0" rIns="0" bIns="0" rtlCol="0" anchor="t"/>
          <a:lstStyle/>
          <a:p>
            <a:pPr marL="0" indent="0" algn="l">
              <a:lnSpc>
                <a:spcPts val="3150"/>
              </a:lnSpc>
              <a:buNone/>
            </a:pPr>
            <a:r>
              <a:rPr lang="en-US" sz="2500" dirty="0">
                <a:solidFill>
                  <a:srgbClr val="233E32"/>
                </a:solidFill>
                <a:latin typeface="Alice" pitchFamily="34" charset="0"/>
                <a:ea typeface="Alice" pitchFamily="34" charset="-122"/>
                <a:cs typeface="Alice" pitchFamily="34" charset="-120"/>
              </a:rPr>
              <a:t>Key Insights</a:t>
            </a:r>
            <a:endParaRPr lang="en-US" sz="2500" dirty="0"/>
          </a:p>
        </p:txBody>
      </p:sp>
      <p:sp>
        <p:nvSpPr>
          <p:cNvPr id="9" name="Text 6"/>
          <p:cNvSpPr/>
          <p:nvPr/>
        </p:nvSpPr>
        <p:spPr>
          <a:xfrm>
            <a:off x="8950285" y="2595324"/>
            <a:ext cx="4933593" cy="689610"/>
          </a:xfrm>
          <a:prstGeom prst="rect">
            <a:avLst/>
          </a:prstGeom>
          <a:noFill/>
          <a:ln/>
        </p:spPr>
        <p:txBody>
          <a:bodyPr wrap="square" lIns="0" tIns="0" rIns="0" bIns="0" rtlCol="0" anchor="t"/>
          <a:lstStyle/>
          <a:p>
            <a:pPr marL="0" indent="0" algn="l">
              <a:lnSpc>
                <a:spcPts val="2700"/>
              </a:lnSpc>
              <a:buNone/>
            </a:pPr>
            <a:r>
              <a:rPr lang="en-US" sz="1650" b="1" dirty="0">
                <a:solidFill>
                  <a:srgbClr val="2C2821"/>
                </a:solidFill>
                <a:latin typeface="Lora" pitchFamily="34" charset="0"/>
                <a:ea typeface="Lora" pitchFamily="34" charset="-122"/>
                <a:cs typeface="Lora" pitchFamily="34" charset="-120"/>
              </a:rPr>
              <a:t>Non-subscribers demonstrate surprising strength:</a:t>
            </a:r>
            <a:endParaRPr lang="en-US" sz="1650" dirty="0"/>
          </a:p>
        </p:txBody>
      </p:sp>
      <p:sp>
        <p:nvSpPr>
          <p:cNvPr id="10" name="Text 7"/>
          <p:cNvSpPr/>
          <p:nvPr/>
        </p:nvSpPr>
        <p:spPr>
          <a:xfrm>
            <a:off x="8950285" y="3478768"/>
            <a:ext cx="4933593"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C2821"/>
                </a:solidFill>
                <a:latin typeface="Lora" pitchFamily="34" charset="0"/>
                <a:ea typeface="Lora" pitchFamily="34" charset="-122"/>
                <a:cs typeface="Lora" pitchFamily="34" charset="-120"/>
              </a:rPr>
              <a:t>Similar average spend per transaction</a:t>
            </a:r>
            <a:endParaRPr lang="en-US" sz="1650" dirty="0"/>
          </a:p>
        </p:txBody>
      </p:sp>
      <p:sp>
        <p:nvSpPr>
          <p:cNvPr id="11" name="Text 8"/>
          <p:cNvSpPr/>
          <p:nvPr/>
        </p:nvSpPr>
        <p:spPr>
          <a:xfrm>
            <a:off x="8950285" y="3898940"/>
            <a:ext cx="4933593"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C2821"/>
                </a:solidFill>
                <a:latin typeface="Lora" pitchFamily="34" charset="0"/>
                <a:ea typeface="Lora" pitchFamily="34" charset="-122"/>
                <a:cs typeface="Lora" pitchFamily="34" charset="-120"/>
              </a:rPr>
              <a:t>Nearly 3x greater total revenue contribution</a:t>
            </a:r>
            <a:endParaRPr lang="en-US" sz="1650" dirty="0"/>
          </a:p>
        </p:txBody>
      </p:sp>
      <p:sp>
        <p:nvSpPr>
          <p:cNvPr id="12" name="Text 9"/>
          <p:cNvSpPr/>
          <p:nvPr/>
        </p:nvSpPr>
        <p:spPr>
          <a:xfrm>
            <a:off x="8950285" y="4319111"/>
            <a:ext cx="4933593"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C2821"/>
                </a:solidFill>
                <a:latin typeface="Lora" pitchFamily="34" charset="0"/>
                <a:ea typeface="Lora" pitchFamily="34" charset="-122"/>
                <a:cs typeface="Lora" pitchFamily="34" charset="-120"/>
              </a:rPr>
              <a:t>Majority of repeat buyers (&gt;5 purchases)</a:t>
            </a:r>
            <a:endParaRPr lang="en-US" sz="1650" dirty="0"/>
          </a:p>
        </p:txBody>
      </p:sp>
      <p:sp>
        <p:nvSpPr>
          <p:cNvPr id="13" name="Text 10"/>
          <p:cNvSpPr/>
          <p:nvPr/>
        </p:nvSpPr>
        <p:spPr>
          <a:xfrm>
            <a:off x="8950285" y="4857750"/>
            <a:ext cx="4933593" cy="2413635"/>
          </a:xfrm>
          <a:prstGeom prst="rect">
            <a:avLst/>
          </a:prstGeom>
          <a:noFill/>
          <a:ln/>
        </p:spPr>
        <p:txBody>
          <a:bodyPr wrap="square" lIns="0" tIns="0" rIns="0" bIns="0" rtlCol="0" anchor="t"/>
          <a:lstStyle/>
          <a:p>
            <a:pPr marL="0" indent="0" algn="l">
              <a:lnSpc>
                <a:spcPts val="2700"/>
              </a:lnSpc>
              <a:buNone/>
            </a:pPr>
            <a:r>
              <a:rPr lang="en-US" sz="1650" dirty="0">
                <a:solidFill>
                  <a:srgbClr val="2C2821"/>
                </a:solidFill>
                <a:latin typeface="Lora" pitchFamily="34" charset="0"/>
                <a:ea typeface="Lora" pitchFamily="34" charset="-122"/>
                <a:cs typeface="Lora" pitchFamily="34" charset="-120"/>
              </a:rPr>
              <a:t>Despite similar average spending, non-subscribers contribute nearly three times the total revenue and represent the majority of repeat buyers. This indicates that the current subscription program needs significant enhancement to drive comparable value and engagement from its members.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93790" y="663059"/>
            <a:ext cx="8201382" cy="708779"/>
          </a:xfrm>
          <a:prstGeom prst="rect">
            <a:avLst/>
          </a:prstGeom>
          <a:noFill/>
          <a:ln/>
        </p:spPr>
        <p:txBody>
          <a:bodyPr wrap="none" lIns="0" tIns="0" rIns="0" bIns="0" rtlCol="0" anchor="t"/>
          <a:lstStyle/>
          <a:p>
            <a:pPr marL="0" indent="0" algn="l">
              <a:lnSpc>
                <a:spcPts val="5550"/>
              </a:lnSpc>
              <a:buNone/>
            </a:pPr>
            <a:r>
              <a:rPr lang="en-US" sz="4450" dirty="0">
                <a:solidFill>
                  <a:srgbClr val="233E32"/>
                </a:solidFill>
                <a:latin typeface="Alice" pitchFamily="34" charset="0"/>
                <a:ea typeface="Alice" pitchFamily="34" charset="-122"/>
                <a:cs typeface="Alice" pitchFamily="34" charset="-120"/>
              </a:rPr>
              <a:t>Customer Loyalty Segmentation</a:t>
            </a:r>
            <a:endParaRPr lang="en-US" sz="4450" dirty="0"/>
          </a:p>
        </p:txBody>
      </p:sp>
      <p:pic>
        <p:nvPicPr>
          <p:cNvPr id="3" name="Image 0" descr="preencoded.png"/>
          <p:cNvPicPr>
            <a:picLocks noChangeAspect="1"/>
          </p:cNvPicPr>
          <p:nvPr/>
        </p:nvPicPr>
        <p:blipFill>
          <a:blip r:embed="rId3"/>
          <a:stretch>
            <a:fillRect/>
          </a:stretch>
        </p:blipFill>
        <p:spPr>
          <a:xfrm>
            <a:off x="2978348" y="1825466"/>
            <a:ext cx="2152055" cy="1306949"/>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4892" y="2481262"/>
            <a:ext cx="318968" cy="318968"/>
          </a:xfrm>
          <a:prstGeom prst="rect">
            <a:avLst/>
          </a:prstGeom>
        </p:spPr>
      </p:pic>
      <p:sp>
        <p:nvSpPr>
          <p:cNvPr id="5" name="Text 1"/>
          <p:cNvSpPr/>
          <p:nvPr/>
        </p:nvSpPr>
        <p:spPr>
          <a:xfrm>
            <a:off x="5357217" y="2052280"/>
            <a:ext cx="1649254"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Loyal</a:t>
            </a:r>
            <a:endParaRPr lang="en-US" sz="2200" dirty="0"/>
          </a:p>
        </p:txBody>
      </p:sp>
      <p:sp>
        <p:nvSpPr>
          <p:cNvPr id="6" name="Text 2"/>
          <p:cNvSpPr/>
          <p:nvPr/>
        </p:nvSpPr>
        <p:spPr>
          <a:xfrm>
            <a:off x="5357217" y="2542699"/>
            <a:ext cx="1649254" cy="362903"/>
          </a:xfrm>
          <a:prstGeom prst="rect">
            <a:avLst/>
          </a:prstGeom>
          <a:noFill/>
          <a:ln/>
        </p:spPr>
        <p:txBody>
          <a:bodyPr wrap="non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3,116 customers</a:t>
            </a:r>
            <a:endParaRPr lang="en-US" sz="1750" dirty="0"/>
          </a:p>
        </p:txBody>
      </p:sp>
      <p:sp>
        <p:nvSpPr>
          <p:cNvPr id="7" name="Shape 3"/>
          <p:cNvSpPr/>
          <p:nvPr/>
        </p:nvSpPr>
        <p:spPr>
          <a:xfrm>
            <a:off x="5187077" y="3145512"/>
            <a:ext cx="8592860" cy="15240"/>
          </a:xfrm>
          <a:prstGeom prst="roundRect">
            <a:avLst>
              <a:gd name="adj" fmla="val 223256"/>
            </a:avLst>
          </a:prstGeom>
          <a:solidFill>
            <a:srgbClr val="D6D3CC"/>
          </a:solidFill>
          <a:ln/>
        </p:spPr>
        <p:txBody>
          <a:bodyPr/>
          <a:lstStyle/>
          <a:p>
            <a:endParaRPr lang="en-US"/>
          </a:p>
        </p:txBody>
      </p:sp>
      <p:pic>
        <p:nvPicPr>
          <p:cNvPr id="8" name="Image 2" descr="preencoded.png"/>
          <p:cNvPicPr>
            <a:picLocks noChangeAspect="1"/>
          </p:cNvPicPr>
          <p:nvPr/>
        </p:nvPicPr>
        <p:blipFill>
          <a:blip r:embed="rId6"/>
          <a:stretch>
            <a:fillRect/>
          </a:stretch>
        </p:blipFill>
        <p:spPr>
          <a:xfrm>
            <a:off x="1902381" y="3189089"/>
            <a:ext cx="4304109" cy="1306949"/>
          </a:xfrm>
          <a:prstGeom prst="rect">
            <a:avLst/>
          </a:prstGeom>
        </p:spPr>
      </p:pic>
      <p:pic>
        <p:nvPicPr>
          <p:cNvPr id="9"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94892" y="3682960"/>
            <a:ext cx="318968" cy="318968"/>
          </a:xfrm>
          <a:prstGeom prst="rect">
            <a:avLst/>
          </a:prstGeom>
        </p:spPr>
      </p:pic>
      <p:sp>
        <p:nvSpPr>
          <p:cNvPr id="10" name="Text 4"/>
          <p:cNvSpPr/>
          <p:nvPr/>
        </p:nvSpPr>
        <p:spPr>
          <a:xfrm>
            <a:off x="6433304" y="3415903"/>
            <a:ext cx="1497330"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Returning</a:t>
            </a:r>
            <a:endParaRPr lang="en-US" sz="2200" dirty="0"/>
          </a:p>
        </p:txBody>
      </p:sp>
      <p:sp>
        <p:nvSpPr>
          <p:cNvPr id="11" name="Text 5"/>
          <p:cNvSpPr/>
          <p:nvPr/>
        </p:nvSpPr>
        <p:spPr>
          <a:xfrm>
            <a:off x="6433304" y="3906322"/>
            <a:ext cx="1497330" cy="362903"/>
          </a:xfrm>
          <a:prstGeom prst="rect">
            <a:avLst/>
          </a:prstGeom>
          <a:noFill/>
          <a:ln/>
        </p:spPr>
        <p:txBody>
          <a:bodyPr wrap="non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701 customers</a:t>
            </a:r>
            <a:endParaRPr lang="en-US" sz="1750" dirty="0"/>
          </a:p>
        </p:txBody>
      </p:sp>
      <p:sp>
        <p:nvSpPr>
          <p:cNvPr id="12" name="Shape 6"/>
          <p:cNvSpPr/>
          <p:nvPr/>
        </p:nvSpPr>
        <p:spPr>
          <a:xfrm>
            <a:off x="6263164" y="4509135"/>
            <a:ext cx="7516773" cy="15240"/>
          </a:xfrm>
          <a:prstGeom prst="roundRect">
            <a:avLst>
              <a:gd name="adj" fmla="val 223256"/>
            </a:avLst>
          </a:prstGeom>
          <a:solidFill>
            <a:srgbClr val="D6D3CC"/>
          </a:solidFill>
          <a:ln/>
        </p:spPr>
        <p:txBody>
          <a:bodyPr/>
          <a:lstStyle/>
          <a:p>
            <a:endParaRPr lang="en-US"/>
          </a:p>
        </p:txBody>
      </p:sp>
      <p:pic>
        <p:nvPicPr>
          <p:cNvPr id="13" name="Image 4" descr="preencoded.png"/>
          <p:cNvPicPr>
            <a:picLocks noChangeAspect="1"/>
          </p:cNvPicPr>
          <p:nvPr/>
        </p:nvPicPr>
        <p:blipFill>
          <a:blip r:embed="rId9"/>
          <a:stretch>
            <a:fillRect/>
          </a:stretch>
        </p:blipFill>
        <p:spPr>
          <a:xfrm>
            <a:off x="826294" y="4552712"/>
            <a:ext cx="6456164" cy="1306949"/>
          </a:xfrm>
          <a:prstGeom prst="rect">
            <a:avLst/>
          </a:prstGeom>
        </p:spPr>
      </p:pic>
      <p:pic>
        <p:nvPicPr>
          <p:cNvPr id="1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94773" y="5046583"/>
            <a:ext cx="318968" cy="318968"/>
          </a:xfrm>
          <a:prstGeom prst="rect">
            <a:avLst/>
          </a:prstGeom>
        </p:spPr>
      </p:pic>
      <p:sp>
        <p:nvSpPr>
          <p:cNvPr id="15" name="Text 7"/>
          <p:cNvSpPr/>
          <p:nvPr/>
        </p:nvSpPr>
        <p:spPr>
          <a:xfrm>
            <a:off x="7509272" y="4779526"/>
            <a:ext cx="1423273"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New</a:t>
            </a:r>
            <a:endParaRPr lang="en-US" sz="2200" dirty="0"/>
          </a:p>
        </p:txBody>
      </p:sp>
      <p:sp>
        <p:nvSpPr>
          <p:cNvPr id="16" name="Text 8"/>
          <p:cNvSpPr/>
          <p:nvPr/>
        </p:nvSpPr>
        <p:spPr>
          <a:xfrm>
            <a:off x="7509272" y="5269944"/>
            <a:ext cx="1423273" cy="362903"/>
          </a:xfrm>
          <a:prstGeom prst="rect">
            <a:avLst/>
          </a:prstGeom>
          <a:noFill/>
          <a:ln/>
        </p:spPr>
        <p:txBody>
          <a:bodyPr wrap="non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83 customers</a:t>
            </a:r>
            <a:endParaRPr lang="en-US" sz="1750" dirty="0"/>
          </a:p>
        </p:txBody>
      </p:sp>
      <p:sp>
        <p:nvSpPr>
          <p:cNvPr id="17" name="Text 9"/>
          <p:cNvSpPr/>
          <p:nvPr/>
        </p:nvSpPr>
        <p:spPr>
          <a:xfrm>
            <a:off x="793790" y="6114812"/>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The customer base is dominated by loyal and returning shoppers, with a significant number of repeat customers and a stable mid-tier segment. The very low number of new customers entering the funnel indicates a mature customer base with limited new acquisition, suggesting a need to focus on retention and increasing lifetime value from existing segments rather than aggressive new customer growth.</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793790" y="2267664"/>
            <a:ext cx="7620714" cy="708779"/>
          </a:xfrm>
          <a:prstGeom prst="rect">
            <a:avLst/>
          </a:prstGeom>
          <a:noFill/>
          <a:ln/>
        </p:spPr>
        <p:txBody>
          <a:bodyPr wrap="none" lIns="0" tIns="0" rIns="0" bIns="0" rtlCol="0" anchor="t"/>
          <a:lstStyle/>
          <a:p>
            <a:pPr marL="0" indent="0" algn="l">
              <a:lnSpc>
                <a:spcPts val="5550"/>
              </a:lnSpc>
              <a:buNone/>
            </a:pPr>
            <a:r>
              <a:rPr lang="en-US" sz="4450" dirty="0">
                <a:solidFill>
                  <a:srgbClr val="233E32"/>
                </a:solidFill>
                <a:latin typeface="Alice" pitchFamily="34" charset="0"/>
                <a:ea typeface="Alice" pitchFamily="34" charset="-122"/>
                <a:cs typeface="Alice" pitchFamily="34" charset="-120"/>
              </a:rPr>
              <a:t>Product Performance Insights</a:t>
            </a:r>
            <a:endParaRPr lang="en-US" sz="4450" dirty="0"/>
          </a:p>
        </p:txBody>
      </p:sp>
      <p:sp>
        <p:nvSpPr>
          <p:cNvPr id="3" name="Text 1"/>
          <p:cNvSpPr/>
          <p:nvPr/>
        </p:nvSpPr>
        <p:spPr>
          <a:xfrm>
            <a:off x="793790" y="3656886"/>
            <a:ext cx="3611880"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Repeat Purchase Champions</a:t>
            </a:r>
            <a:endParaRPr lang="en-US" sz="2200" dirty="0"/>
          </a:p>
        </p:txBody>
      </p:sp>
      <p:sp>
        <p:nvSpPr>
          <p:cNvPr id="4" name="Text 2"/>
          <p:cNvSpPr/>
          <p:nvPr/>
        </p:nvSpPr>
        <p:spPr>
          <a:xfrm>
            <a:off x="793790" y="4147304"/>
            <a:ext cx="4158615" cy="1814513"/>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Blouse, Jewelry, Dress, Shirt, and Pants drive the most repeat customers (150+ repeat orders each). These anchor products should lead advertising campaigns.</a:t>
            </a:r>
            <a:endParaRPr lang="en-US" sz="1750" dirty="0"/>
          </a:p>
        </p:txBody>
      </p:sp>
      <p:sp>
        <p:nvSpPr>
          <p:cNvPr id="5" name="Text 3"/>
          <p:cNvSpPr/>
          <p:nvPr/>
        </p:nvSpPr>
        <p:spPr>
          <a:xfrm>
            <a:off x="5235893" y="36568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Top-Rated Products</a:t>
            </a:r>
            <a:endParaRPr lang="en-US" sz="2200" dirty="0"/>
          </a:p>
        </p:txBody>
      </p:sp>
      <p:sp>
        <p:nvSpPr>
          <p:cNvPr id="6" name="Text 4"/>
          <p:cNvSpPr/>
          <p:nvPr/>
        </p:nvSpPr>
        <p:spPr>
          <a:xfrm>
            <a:off x="5235893" y="4147304"/>
            <a:ext cx="4158615" cy="1814513"/>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Gloves (3.86), Sandals (3.84), Boots (3.81), Hat (3.81), and T-shirt (3.78) receive the highest average review ratings. Feature these satisfaction leaders prominently on the homepage.</a:t>
            </a:r>
            <a:endParaRPr lang="en-US" sz="1750" dirty="0"/>
          </a:p>
        </p:txBody>
      </p:sp>
      <p:sp>
        <p:nvSpPr>
          <p:cNvPr id="7" name="Text 5"/>
          <p:cNvSpPr/>
          <p:nvPr/>
        </p:nvSpPr>
        <p:spPr>
          <a:xfrm>
            <a:off x="9677995" y="3656886"/>
            <a:ext cx="3435072"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Discount-Dependent Items</a:t>
            </a:r>
            <a:endParaRPr lang="en-US" sz="2200" dirty="0"/>
          </a:p>
        </p:txBody>
      </p:sp>
      <p:sp>
        <p:nvSpPr>
          <p:cNvPr id="8" name="Text 6"/>
          <p:cNvSpPr/>
          <p:nvPr/>
        </p:nvSpPr>
        <p:spPr>
          <a:xfrm>
            <a:off x="9677995" y="414730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Hat, Sneakers, Coat, Sweater, and Pants show ~47-50% discount reliance. Consider strategic re-pricing to improve margins on these products.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479227" y="376476"/>
            <a:ext cx="4121706" cy="427792"/>
          </a:xfrm>
          <a:prstGeom prst="rect">
            <a:avLst/>
          </a:prstGeom>
          <a:noFill/>
          <a:ln/>
        </p:spPr>
        <p:txBody>
          <a:bodyPr wrap="none" lIns="0" tIns="0" rIns="0" bIns="0" rtlCol="0" anchor="t"/>
          <a:lstStyle/>
          <a:p>
            <a:pPr marL="0" indent="0" algn="l">
              <a:lnSpc>
                <a:spcPts val="3350"/>
              </a:lnSpc>
              <a:buNone/>
            </a:pPr>
            <a:r>
              <a:rPr lang="en-US" sz="2650" dirty="0">
                <a:solidFill>
                  <a:srgbClr val="233E32"/>
                </a:solidFill>
                <a:latin typeface="Alice" pitchFamily="34" charset="0"/>
                <a:ea typeface="Alice" pitchFamily="34" charset="-122"/>
                <a:cs typeface="Alice" pitchFamily="34" charset="-120"/>
              </a:rPr>
              <a:t>Discount Strategy Analysis</a:t>
            </a:r>
            <a:endParaRPr lang="en-US" sz="2650" dirty="0"/>
          </a:p>
        </p:txBody>
      </p:sp>
      <p:sp>
        <p:nvSpPr>
          <p:cNvPr id="3" name="Text 1"/>
          <p:cNvSpPr/>
          <p:nvPr/>
        </p:nvSpPr>
        <p:spPr>
          <a:xfrm>
            <a:off x="3012281" y="1967984"/>
            <a:ext cx="1684139" cy="342305"/>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42.08%</a:t>
            </a:r>
            <a:endParaRPr lang="en-US" sz="2650" dirty="0"/>
          </a:p>
        </p:txBody>
      </p:sp>
      <p:pic>
        <p:nvPicPr>
          <p:cNvPr id="4" name="Image 0" descr="preencoded.png"/>
          <p:cNvPicPr>
            <a:picLocks noChangeAspect="1"/>
          </p:cNvPicPr>
          <p:nvPr/>
        </p:nvPicPr>
        <p:blipFill>
          <a:blip r:embed="rId3"/>
          <a:stretch>
            <a:fillRect/>
          </a:stretch>
        </p:blipFill>
        <p:spPr>
          <a:xfrm>
            <a:off x="2827496" y="1112282"/>
            <a:ext cx="2053828" cy="2053828"/>
          </a:xfrm>
          <a:prstGeom prst="rect">
            <a:avLst/>
          </a:prstGeom>
        </p:spPr>
      </p:pic>
      <p:sp>
        <p:nvSpPr>
          <p:cNvPr id="5" name="Text 2"/>
          <p:cNvSpPr/>
          <p:nvPr/>
        </p:nvSpPr>
        <p:spPr>
          <a:xfrm>
            <a:off x="2998589" y="3337203"/>
            <a:ext cx="1711523" cy="213955"/>
          </a:xfrm>
          <a:prstGeom prst="rect">
            <a:avLst/>
          </a:prstGeom>
          <a:noFill/>
          <a:ln/>
        </p:spPr>
        <p:txBody>
          <a:bodyPr wrap="none" lIns="0" tIns="0" rIns="0" bIns="0" rtlCol="0" anchor="t"/>
          <a:lstStyle/>
          <a:p>
            <a:pPr marL="0" indent="0" algn="ctr">
              <a:lnSpc>
                <a:spcPts val="1650"/>
              </a:lnSpc>
              <a:buNone/>
            </a:pPr>
            <a:r>
              <a:rPr lang="en-US" sz="1300" dirty="0">
                <a:solidFill>
                  <a:srgbClr val="2C2821"/>
                </a:solidFill>
                <a:latin typeface="Alice" pitchFamily="34" charset="0"/>
                <a:ea typeface="Alice" pitchFamily="34" charset="-122"/>
                <a:cs typeface="Alice" pitchFamily="34" charset="-120"/>
              </a:rPr>
              <a:t>Clothing</a:t>
            </a:r>
            <a:endParaRPr lang="en-US" sz="1300" dirty="0"/>
          </a:p>
        </p:txBody>
      </p:sp>
      <p:sp>
        <p:nvSpPr>
          <p:cNvPr id="6" name="Text 3"/>
          <p:cNvSpPr/>
          <p:nvPr/>
        </p:nvSpPr>
        <p:spPr>
          <a:xfrm>
            <a:off x="479227" y="3633311"/>
            <a:ext cx="6750368" cy="219075"/>
          </a:xfrm>
          <a:prstGeom prst="rect">
            <a:avLst/>
          </a:prstGeom>
          <a:noFill/>
          <a:ln/>
        </p:spPr>
        <p:txBody>
          <a:bodyPr wrap="none" lIns="0" tIns="0" rIns="0" bIns="0" rtlCol="0" anchor="t"/>
          <a:lstStyle/>
          <a:p>
            <a:pPr marL="0" indent="0" algn="ctr">
              <a:lnSpc>
                <a:spcPts val="1700"/>
              </a:lnSpc>
              <a:buNone/>
            </a:pPr>
            <a:r>
              <a:rPr lang="en-US" sz="1050" dirty="0">
                <a:solidFill>
                  <a:srgbClr val="2C2821"/>
                </a:solidFill>
                <a:latin typeface="Lora" pitchFamily="34" charset="0"/>
                <a:ea typeface="Lora" pitchFamily="34" charset="-122"/>
                <a:cs typeface="Lora" pitchFamily="34" charset="-120"/>
              </a:rPr>
              <a:t>Average discount rate</a:t>
            </a:r>
            <a:endParaRPr lang="en-US" sz="1050" dirty="0"/>
          </a:p>
        </p:txBody>
      </p:sp>
      <p:sp>
        <p:nvSpPr>
          <p:cNvPr id="7" name="Text 4"/>
          <p:cNvSpPr/>
          <p:nvPr/>
        </p:nvSpPr>
        <p:spPr>
          <a:xfrm>
            <a:off x="9933742" y="1967984"/>
            <a:ext cx="1684139" cy="342305"/>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43.79%</a:t>
            </a:r>
            <a:endParaRPr lang="en-US" sz="2650" dirty="0"/>
          </a:p>
        </p:txBody>
      </p:sp>
      <p:pic>
        <p:nvPicPr>
          <p:cNvPr id="8" name="Image 1" descr="preencoded.png"/>
          <p:cNvPicPr>
            <a:picLocks noChangeAspect="1"/>
          </p:cNvPicPr>
          <p:nvPr/>
        </p:nvPicPr>
        <p:blipFill>
          <a:blip r:embed="rId4"/>
          <a:stretch>
            <a:fillRect/>
          </a:stretch>
        </p:blipFill>
        <p:spPr>
          <a:xfrm>
            <a:off x="9748957" y="1112282"/>
            <a:ext cx="2053828" cy="2053828"/>
          </a:xfrm>
          <a:prstGeom prst="rect">
            <a:avLst/>
          </a:prstGeom>
        </p:spPr>
      </p:pic>
      <p:sp>
        <p:nvSpPr>
          <p:cNvPr id="9" name="Text 5"/>
          <p:cNvSpPr/>
          <p:nvPr/>
        </p:nvSpPr>
        <p:spPr>
          <a:xfrm>
            <a:off x="9920168" y="3337203"/>
            <a:ext cx="1711523" cy="213955"/>
          </a:xfrm>
          <a:prstGeom prst="rect">
            <a:avLst/>
          </a:prstGeom>
          <a:noFill/>
          <a:ln/>
        </p:spPr>
        <p:txBody>
          <a:bodyPr wrap="none" lIns="0" tIns="0" rIns="0" bIns="0" rtlCol="0" anchor="t"/>
          <a:lstStyle/>
          <a:p>
            <a:pPr marL="0" indent="0" algn="ctr">
              <a:lnSpc>
                <a:spcPts val="1650"/>
              </a:lnSpc>
              <a:buNone/>
            </a:pPr>
            <a:r>
              <a:rPr lang="en-US" sz="1300" dirty="0">
                <a:solidFill>
                  <a:srgbClr val="2C2821"/>
                </a:solidFill>
                <a:latin typeface="Alice" pitchFamily="34" charset="0"/>
                <a:ea typeface="Alice" pitchFamily="34" charset="-122"/>
                <a:cs typeface="Alice" pitchFamily="34" charset="-120"/>
              </a:rPr>
              <a:t>Accessories</a:t>
            </a:r>
            <a:endParaRPr lang="en-US" sz="1300" dirty="0"/>
          </a:p>
        </p:txBody>
      </p:sp>
      <p:sp>
        <p:nvSpPr>
          <p:cNvPr id="10" name="Text 6"/>
          <p:cNvSpPr/>
          <p:nvPr/>
        </p:nvSpPr>
        <p:spPr>
          <a:xfrm>
            <a:off x="7400687" y="3633311"/>
            <a:ext cx="6750487" cy="219075"/>
          </a:xfrm>
          <a:prstGeom prst="rect">
            <a:avLst/>
          </a:prstGeom>
          <a:noFill/>
          <a:ln/>
        </p:spPr>
        <p:txBody>
          <a:bodyPr wrap="none" lIns="0" tIns="0" rIns="0" bIns="0" rtlCol="0" anchor="t"/>
          <a:lstStyle/>
          <a:p>
            <a:pPr marL="0" indent="0" algn="ctr">
              <a:lnSpc>
                <a:spcPts val="1700"/>
              </a:lnSpc>
              <a:buNone/>
            </a:pPr>
            <a:r>
              <a:rPr lang="en-US" sz="1050" dirty="0">
                <a:solidFill>
                  <a:srgbClr val="2C2821"/>
                </a:solidFill>
                <a:latin typeface="Lora" pitchFamily="34" charset="0"/>
                <a:ea typeface="Lora" pitchFamily="34" charset="-122"/>
                <a:cs typeface="Lora" pitchFamily="34" charset="-120"/>
              </a:rPr>
              <a:t>Average discount rate</a:t>
            </a:r>
            <a:endParaRPr lang="en-US" sz="1050" dirty="0"/>
          </a:p>
        </p:txBody>
      </p:sp>
      <p:sp>
        <p:nvSpPr>
          <p:cNvPr id="11" name="Text 7"/>
          <p:cNvSpPr/>
          <p:nvPr/>
        </p:nvSpPr>
        <p:spPr>
          <a:xfrm>
            <a:off x="3012281" y="5016103"/>
            <a:ext cx="1684139" cy="342305"/>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43.24%</a:t>
            </a:r>
            <a:endParaRPr lang="en-US" sz="2650" dirty="0"/>
          </a:p>
        </p:txBody>
      </p:sp>
      <p:pic>
        <p:nvPicPr>
          <p:cNvPr id="12" name="Image 2" descr="preencoded.png"/>
          <p:cNvPicPr>
            <a:picLocks noChangeAspect="1"/>
          </p:cNvPicPr>
          <p:nvPr/>
        </p:nvPicPr>
        <p:blipFill>
          <a:blip r:embed="rId5"/>
          <a:stretch>
            <a:fillRect/>
          </a:stretch>
        </p:blipFill>
        <p:spPr>
          <a:xfrm>
            <a:off x="2827496" y="4160401"/>
            <a:ext cx="2053828" cy="2053828"/>
          </a:xfrm>
          <a:prstGeom prst="rect">
            <a:avLst/>
          </a:prstGeom>
        </p:spPr>
      </p:pic>
      <p:sp>
        <p:nvSpPr>
          <p:cNvPr id="13" name="Text 8"/>
          <p:cNvSpPr/>
          <p:nvPr/>
        </p:nvSpPr>
        <p:spPr>
          <a:xfrm>
            <a:off x="2998589" y="6385322"/>
            <a:ext cx="1711523" cy="213955"/>
          </a:xfrm>
          <a:prstGeom prst="rect">
            <a:avLst/>
          </a:prstGeom>
          <a:noFill/>
          <a:ln/>
        </p:spPr>
        <p:txBody>
          <a:bodyPr wrap="none" lIns="0" tIns="0" rIns="0" bIns="0" rtlCol="0" anchor="t"/>
          <a:lstStyle/>
          <a:p>
            <a:pPr marL="0" indent="0" algn="ctr">
              <a:lnSpc>
                <a:spcPts val="1650"/>
              </a:lnSpc>
              <a:buNone/>
            </a:pPr>
            <a:r>
              <a:rPr lang="en-US" sz="1300" dirty="0">
                <a:solidFill>
                  <a:srgbClr val="2C2821"/>
                </a:solidFill>
                <a:latin typeface="Alice" pitchFamily="34" charset="0"/>
                <a:ea typeface="Alice" pitchFamily="34" charset="-122"/>
                <a:cs typeface="Alice" pitchFamily="34" charset="-120"/>
              </a:rPr>
              <a:t>Footwear</a:t>
            </a:r>
            <a:endParaRPr lang="en-US" sz="1300" dirty="0"/>
          </a:p>
        </p:txBody>
      </p:sp>
      <p:sp>
        <p:nvSpPr>
          <p:cNvPr id="14" name="Text 9"/>
          <p:cNvSpPr/>
          <p:nvPr/>
        </p:nvSpPr>
        <p:spPr>
          <a:xfrm>
            <a:off x="479227" y="6681430"/>
            <a:ext cx="6750368" cy="219075"/>
          </a:xfrm>
          <a:prstGeom prst="rect">
            <a:avLst/>
          </a:prstGeom>
          <a:noFill/>
          <a:ln/>
        </p:spPr>
        <p:txBody>
          <a:bodyPr wrap="none" lIns="0" tIns="0" rIns="0" bIns="0" rtlCol="0" anchor="t"/>
          <a:lstStyle/>
          <a:p>
            <a:pPr marL="0" indent="0" algn="ctr">
              <a:lnSpc>
                <a:spcPts val="1700"/>
              </a:lnSpc>
              <a:buNone/>
            </a:pPr>
            <a:r>
              <a:rPr lang="en-US" sz="1050" dirty="0">
                <a:solidFill>
                  <a:srgbClr val="2C2821"/>
                </a:solidFill>
                <a:latin typeface="Lora" pitchFamily="34" charset="0"/>
                <a:ea typeface="Lora" pitchFamily="34" charset="-122"/>
                <a:cs typeface="Lora" pitchFamily="34" charset="-120"/>
              </a:rPr>
              <a:t>Average discount rate</a:t>
            </a:r>
            <a:endParaRPr lang="en-US" sz="1050" dirty="0"/>
          </a:p>
        </p:txBody>
      </p:sp>
      <p:sp>
        <p:nvSpPr>
          <p:cNvPr id="15" name="Text 10"/>
          <p:cNvSpPr/>
          <p:nvPr/>
        </p:nvSpPr>
        <p:spPr>
          <a:xfrm>
            <a:off x="9933742" y="5016103"/>
            <a:ext cx="1684139" cy="342305"/>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44.44%</a:t>
            </a:r>
            <a:endParaRPr lang="en-US" sz="2650" dirty="0"/>
          </a:p>
        </p:txBody>
      </p:sp>
      <p:pic>
        <p:nvPicPr>
          <p:cNvPr id="16" name="Image 3" descr="preencoded.png"/>
          <p:cNvPicPr>
            <a:picLocks noChangeAspect="1"/>
          </p:cNvPicPr>
          <p:nvPr/>
        </p:nvPicPr>
        <p:blipFill>
          <a:blip r:embed="rId6"/>
          <a:stretch>
            <a:fillRect/>
          </a:stretch>
        </p:blipFill>
        <p:spPr>
          <a:xfrm>
            <a:off x="9748957" y="4160401"/>
            <a:ext cx="2053828" cy="2053828"/>
          </a:xfrm>
          <a:prstGeom prst="rect">
            <a:avLst/>
          </a:prstGeom>
        </p:spPr>
      </p:pic>
      <p:sp>
        <p:nvSpPr>
          <p:cNvPr id="17" name="Text 11"/>
          <p:cNvSpPr/>
          <p:nvPr/>
        </p:nvSpPr>
        <p:spPr>
          <a:xfrm>
            <a:off x="9920168" y="6385322"/>
            <a:ext cx="1711523" cy="213955"/>
          </a:xfrm>
          <a:prstGeom prst="rect">
            <a:avLst/>
          </a:prstGeom>
          <a:noFill/>
          <a:ln/>
        </p:spPr>
        <p:txBody>
          <a:bodyPr wrap="none" lIns="0" tIns="0" rIns="0" bIns="0" rtlCol="0" anchor="t"/>
          <a:lstStyle/>
          <a:p>
            <a:pPr marL="0" indent="0" algn="ctr">
              <a:lnSpc>
                <a:spcPts val="1650"/>
              </a:lnSpc>
              <a:buNone/>
            </a:pPr>
            <a:r>
              <a:rPr lang="en-US" sz="1300" dirty="0">
                <a:solidFill>
                  <a:srgbClr val="2C2821"/>
                </a:solidFill>
                <a:latin typeface="Alice" pitchFamily="34" charset="0"/>
                <a:ea typeface="Alice" pitchFamily="34" charset="-122"/>
                <a:cs typeface="Alice" pitchFamily="34" charset="-120"/>
              </a:rPr>
              <a:t>Outerwear</a:t>
            </a:r>
            <a:endParaRPr lang="en-US" sz="1300" dirty="0"/>
          </a:p>
        </p:txBody>
      </p:sp>
      <p:sp>
        <p:nvSpPr>
          <p:cNvPr id="18" name="Text 12"/>
          <p:cNvSpPr/>
          <p:nvPr/>
        </p:nvSpPr>
        <p:spPr>
          <a:xfrm>
            <a:off x="7400687" y="6681430"/>
            <a:ext cx="6750487" cy="219075"/>
          </a:xfrm>
          <a:prstGeom prst="rect">
            <a:avLst/>
          </a:prstGeom>
          <a:noFill/>
          <a:ln/>
        </p:spPr>
        <p:txBody>
          <a:bodyPr wrap="none" lIns="0" tIns="0" rIns="0" bIns="0" rtlCol="0" anchor="t"/>
          <a:lstStyle/>
          <a:p>
            <a:pPr marL="0" indent="0" algn="ctr">
              <a:lnSpc>
                <a:spcPts val="1700"/>
              </a:lnSpc>
              <a:buNone/>
            </a:pPr>
            <a:r>
              <a:rPr lang="en-US" sz="1050" dirty="0">
                <a:solidFill>
                  <a:srgbClr val="2C2821"/>
                </a:solidFill>
                <a:latin typeface="Lora" pitchFamily="34" charset="0"/>
                <a:ea typeface="Lora" pitchFamily="34" charset="-122"/>
                <a:cs typeface="Lora" pitchFamily="34" charset="-120"/>
              </a:rPr>
              <a:t>Average discount rate</a:t>
            </a:r>
            <a:endParaRPr lang="en-US" sz="1050" dirty="0"/>
          </a:p>
        </p:txBody>
      </p:sp>
      <p:sp>
        <p:nvSpPr>
          <p:cNvPr id="19" name="Shape 13"/>
          <p:cNvSpPr/>
          <p:nvPr/>
        </p:nvSpPr>
        <p:spPr>
          <a:xfrm>
            <a:off x="479227" y="7054453"/>
            <a:ext cx="13671947" cy="800933"/>
          </a:xfrm>
          <a:prstGeom prst="roundRect">
            <a:avLst>
              <a:gd name="adj" fmla="val 2564"/>
            </a:avLst>
          </a:prstGeom>
          <a:solidFill>
            <a:srgbClr val="C3EED6"/>
          </a:solidFill>
          <a:ln/>
        </p:spPr>
        <p:txBody>
          <a:bodyPr/>
          <a:lstStyle/>
          <a:p>
            <a:endParaRPr lang="en-US"/>
          </a:p>
        </p:txBody>
      </p:sp>
      <p:pic>
        <p:nvPicPr>
          <p:cNvPr id="20" name="Image 4" descr="preencoded.png"/>
          <p:cNvPicPr>
            <a:picLocks noChangeAspect="1"/>
          </p:cNvPicPr>
          <p:nvPr/>
        </p:nvPicPr>
        <p:blipFill>
          <a:blip r:embed="rId7"/>
          <a:stretch>
            <a:fillRect/>
          </a:stretch>
        </p:blipFill>
        <p:spPr>
          <a:xfrm>
            <a:off x="616148" y="7258050"/>
            <a:ext cx="171093" cy="136922"/>
          </a:xfrm>
          <a:prstGeom prst="rect">
            <a:avLst/>
          </a:prstGeom>
        </p:spPr>
      </p:pic>
      <p:sp>
        <p:nvSpPr>
          <p:cNvPr id="21" name="Text 14"/>
          <p:cNvSpPr/>
          <p:nvPr/>
        </p:nvSpPr>
        <p:spPr>
          <a:xfrm>
            <a:off x="924163" y="7225546"/>
            <a:ext cx="13090088" cy="438150"/>
          </a:xfrm>
          <a:prstGeom prst="rect">
            <a:avLst/>
          </a:prstGeom>
          <a:noFill/>
          <a:ln/>
        </p:spPr>
        <p:txBody>
          <a:bodyPr wrap="square" lIns="0" tIns="0" rIns="0" bIns="0" rtlCol="0" anchor="t"/>
          <a:lstStyle/>
          <a:p>
            <a:pPr marL="0" indent="0" algn="l">
              <a:lnSpc>
                <a:spcPts val="1700"/>
              </a:lnSpc>
              <a:buNone/>
            </a:pPr>
            <a:r>
              <a:rPr lang="en-US" sz="1200" b="1" dirty="0">
                <a:solidFill>
                  <a:srgbClr val="000000"/>
                </a:solidFill>
                <a:ea typeface="Lora" pitchFamily="34" charset="-122"/>
                <a:cs typeface="Lora" pitchFamily="34" charset="-120"/>
              </a:rPr>
              <a:t>Critical Finding:</a:t>
            </a:r>
            <a:r>
              <a:rPr lang="en-US" sz="1200" dirty="0">
                <a:solidFill>
                  <a:srgbClr val="000000"/>
                </a:solidFill>
                <a:ea typeface="Lora" pitchFamily="34" charset="-122"/>
                <a:cs typeface="Lora" pitchFamily="34" charset="-120"/>
              </a:rPr>
              <a:t> All categories exhibit high discount dependency (42-44%), suggesting price sensitivity across the board rather than just margin erosion. Consider shifting to targeted discounts for new or dormant customers only.</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628412" y="556974"/>
            <a:ext cx="4764286" cy="561142"/>
          </a:xfrm>
          <a:prstGeom prst="rect">
            <a:avLst/>
          </a:prstGeom>
          <a:noFill/>
          <a:ln/>
        </p:spPr>
        <p:txBody>
          <a:bodyPr wrap="none" lIns="0" tIns="0" rIns="0" bIns="0" rtlCol="0" anchor="t"/>
          <a:lstStyle/>
          <a:p>
            <a:pPr marL="0" indent="0" algn="l">
              <a:lnSpc>
                <a:spcPts val="4400"/>
              </a:lnSpc>
              <a:buNone/>
            </a:pPr>
            <a:r>
              <a:rPr lang="en-US" sz="3500" dirty="0">
                <a:solidFill>
                  <a:srgbClr val="233E32"/>
                </a:solidFill>
                <a:latin typeface="Alice" pitchFamily="34" charset="0"/>
                <a:ea typeface="Alice" pitchFamily="34" charset="-122"/>
                <a:cs typeface="Alice" pitchFamily="34" charset="-120"/>
              </a:rPr>
              <a:t>Shipping &amp; Satisfaction</a:t>
            </a:r>
            <a:endParaRPr lang="en-US" sz="3500" dirty="0"/>
          </a:p>
        </p:txBody>
      </p:sp>
      <p:pic>
        <p:nvPicPr>
          <p:cNvPr id="3" name="Image 0" descr="preencoded.png"/>
          <p:cNvPicPr>
            <a:picLocks noChangeAspect="1"/>
          </p:cNvPicPr>
          <p:nvPr/>
        </p:nvPicPr>
        <p:blipFill>
          <a:blip r:embed="rId3"/>
          <a:stretch>
            <a:fillRect/>
          </a:stretch>
        </p:blipFill>
        <p:spPr>
          <a:xfrm>
            <a:off x="628412" y="1589365"/>
            <a:ext cx="6467713" cy="3621881"/>
          </a:xfrm>
          <a:prstGeom prst="rect">
            <a:avLst/>
          </a:prstGeom>
        </p:spPr>
      </p:pic>
      <p:sp>
        <p:nvSpPr>
          <p:cNvPr id="4" name="Text 1"/>
          <p:cNvSpPr/>
          <p:nvPr/>
        </p:nvSpPr>
        <p:spPr>
          <a:xfrm>
            <a:off x="628412" y="5413177"/>
            <a:ext cx="3683556" cy="280511"/>
          </a:xfrm>
          <a:prstGeom prst="rect">
            <a:avLst/>
          </a:prstGeom>
          <a:noFill/>
          <a:ln/>
        </p:spPr>
        <p:txBody>
          <a:bodyPr wrap="none" lIns="0" tIns="0" rIns="0" bIns="0" rtlCol="0" anchor="t"/>
          <a:lstStyle/>
          <a:p>
            <a:pPr marL="0" indent="0" algn="l">
              <a:lnSpc>
                <a:spcPts val="2200"/>
              </a:lnSpc>
              <a:buNone/>
            </a:pPr>
            <a:r>
              <a:rPr lang="en-US" sz="1750" dirty="0">
                <a:solidFill>
                  <a:srgbClr val="233E32"/>
                </a:solidFill>
                <a:latin typeface="Alice" pitchFamily="34" charset="0"/>
                <a:ea typeface="Alice" pitchFamily="34" charset="-122"/>
                <a:cs typeface="Alice" pitchFamily="34" charset="-120"/>
              </a:rPr>
              <a:t>Purchase Amounts by Shipping Type</a:t>
            </a:r>
            <a:endParaRPr lang="en-US" sz="1750" dirty="0"/>
          </a:p>
        </p:txBody>
      </p:sp>
      <p:sp>
        <p:nvSpPr>
          <p:cNvPr id="5" name="Text 2"/>
          <p:cNvSpPr/>
          <p:nvPr/>
        </p:nvSpPr>
        <p:spPr>
          <a:xfrm>
            <a:off x="628412" y="5873234"/>
            <a:ext cx="6467713" cy="861536"/>
          </a:xfrm>
          <a:prstGeom prst="rect">
            <a:avLst/>
          </a:prstGeom>
          <a:noFill/>
          <a:ln/>
        </p:spPr>
        <p:txBody>
          <a:bodyPr wrap="square" lIns="0" tIns="0" rIns="0" bIns="0" rtlCol="0" anchor="t"/>
          <a:lstStyle/>
          <a:p>
            <a:pPr marL="0" indent="0" algn="l">
              <a:lnSpc>
                <a:spcPts val="2250"/>
              </a:lnSpc>
              <a:buNone/>
            </a:pPr>
            <a:r>
              <a:rPr lang="en-US" sz="1400" dirty="0">
                <a:solidFill>
                  <a:srgbClr val="2C2821"/>
                </a:solidFill>
                <a:latin typeface="Lora" pitchFamily="34" charset="0"/>
                <a:ea typeface="Lora" pitchFamily="34" charset="-122"/>
                <a:cs typeface="Lora" pitchFamily="34" charset="-120"/>
              </a:rPr>
              <a:t>Express customers spend slightly more on average than Standard customers, but neither significantly drives higher spending overall. Next Day shipping now shows similar average purchase amounts to Standard.</a:t>
            </a:r>
            <a:endParaRPr lang="en-US" sz="1400" dirty="0"/>
          </a:p>
        </p:txBody>
      </p:sp>
      <p:pic>
        <p:nvPicPr>
          <p:cNvPr id="6" name="Image 1" descr="preencoded.png"/>
          <p:cNvPicPr>
            <a:picLocks noChangeAspect="1"/>
          </p:cNvPicPr>
          <p:nvPr/>
        </p:nvPicPr>
        <p:blipFill>
          <a:blip r:embed="rId4"/>
          <a:stretch>
            <a:fillRect/>
          </a:stretch>
        </p:blipFill>
        <p:spPr>
          <a:xfrm>
            <a:off x="7541895" y="1589365"/>
            <a:ext cx="6467713" cy="3621881"/>
          </a:xfrm>
          <a:prstGeom prst="rect">
            <a:avLst/>
          </a:prstGeom>
        </p:spPr>
      </p:pic>
      <p:sp>
        <p:nvSpPr>
          <p:cNvPr id="7" name="Text 3"/>
          <p:cNvSpPr/>
          <p:nvPr/>
        </p:nvSpPr>
        <p:spPr>
          <a:xfrm>
            <a:off x="7541895" y="5413177"/>
            <a:ext cx="3036094" cy="280511"/>
          </a:xfrm>
          <a:prstGeom prst="rect">
            <a:avLst/>
          </a:prstGeom>
          <a:noFill/>
          <a:ln/>
        </p:spPr>
        <p:txBody>
          <a:bodyPr wrap="none" lIns="0" tIns="0" rIns="0" bIns="0" rtlCol="0" anchor="t"/>
          <a:lstStyle/>
          <a:p>
            <a:pPr marL="0" indent="0" algn="l">
              <a:lnSpc>
                <a:spcPts val="2200"/>
              </a:lnSpc>
              <a:buNone/>
            </a:pPr>
            <a:r>
              <a:rPr lang="en-US" sz="1750" dirty="0">
                <a:solidFill>
                  <a:srgbClr val="233E32"/>
                </a:solidFill>
                <a:latin typeface="Alice" pitchFamily="34" charset="0"/>
                <a:ea typeface="Alice" pitchFamily="34" charset="-122"/>
                <a:cs typeface="Alice" pitchFamily="34" charset="-120"/>
              </a:rPr>
              <a:t>Customer Satisfaction Ratings</a:t>
            </a:r>
            <a:endParaRPr lang="en-US" sz="1750" dirty="0"/>
          </a:p>
        </p:txBody>
      </p:sp>
      <p:sp>
        <p:nvSpPr>
          <p:cNvPr id="8" name="Text 4"/>
          <p:cNvSpPr/>
          <p:nvPr/>
        </p:nvSpPr>
        <p:spPr>
          <a:xfrm>
            <a:off x="7541895" y="5873234"/>
            <a:ext cx="6467713" cy="861536"/>
          </a:xfrm>
          <a:prstGeom prst="rect">
            <a:avLst/>
          </a:prstGeom>
          <a:noFill/>
          <a:ln/>
        </p:spPr>
        <p:txBody>
          <a:bodyPr wrap="square" lIns="0" tIns="0" rIns="0" bIns="0" rtlCol="0" anchor="t"/>
          <a:lstStyle/>
          <a:p>
            <a:pPr marL="0" indent="0" algn="l">
              <a:lnSpc>
                <a:spcPts val="2250"/>
              </a:lnSpc>
              <a:buNone/>
            </a:pPr>
            <a:r>
              <a:rPr lang="en-US" sz="1400" b="1" dirty="0">
                <a:solidFill>
                  <a:srgbClr val="C49F8C"/>
                </a:solidFill>
                <a:latin typeface="Lora" pitchFamily="34" charset="0"/>
                <a:ea typeface="Lora" pitchFamily="34" charset="-122"/>
                <a:cs typeface="Lora" pitchFamily="34" charset="-120"/>
              </a:rPr>
              <a:t>Standard shipping achieves the highest satisfaction rating.</a:t>
            </a:r>
            <a:r>
              <a:rPr lang="en-US" sz="1400" dirty="0">
                <a:solidFill>
                  <a:srgbClr val="2C2821"/>
                </a:solidFill>
                <a:latin typeface="Lora" pitchFamily="34" charset="0"/>
                <a:ea typeface="Lora" pitchFamily="34" charset="-122"/>
                <a:cs typeface="Lora" pitchFamily="34" charset="-120"/>
              </a:rPr>
              <a:t> Additionally, </a:t>
            </a:r>
            <a:r>
              <a:rPr lang="en-US" sz="1400" b="1" dirty="0">
                <a:solidFill>
                  <a:srgbClr val="C49F8C"/>
                </a:solidFill>
                <a:latin typeface="Lora" pitchFamily="34" charset="0"/>
                <a:ea typeface="Lora" pitchFamily="34" charset="-122"/>
                <a:cs typeface="Lora" pitchFamily="34" charset="-120"/>
              </a:rPr>
              <a:t>Express shipping now achieves a better customer experience score than Next Day.</a:t>
            </a:r>
            <a:endParaRPr lang="en-US" sz="1400" dirty="0"/>
          </a:p>
        </p:txBody>
      </p:sp>
      <p:sp>
        <p:nvSpPr>
          <p:cNvPr id="9" name="Text 5"/>
          <p:cNvSpPr/>
          <p:nvPr/>
        </p:nvSpPr>
        <p:spPr>
          <a:xfrm>
            <a:off x="628412" y="7098268"/>
            <a:ext cx="13373576" cy="574358"/>
          </a:xfrm>
          <a:prstGeom prst="rect">
            <a:avLst/>
          </a:prstGeom>
          <a:noFill/>
          <a:ln/>
        </p:spPr>
        <p:txBody>
          <a:bodyPr wrap="square" lIns="0" tIns="0" rIns="0" bIns="0" rtlCol="0" anchor="t"/>
          <a:lstStyle/>
          <a:p>
            <a:pPr marL="0" indent="0" algn="l">
              <a:lnSpc>
                <a:spcPts val="2250"/>
              </a:lnSpc>
              <a:buNone/>
            </a:pPr>
            <a:r>
              <a:rPr lang="en-US" sz="1400" dirty="0">
                <a:solidFill>
                  <a:srgbClr val="2C2821"/>
                </a:solidFill>
                <a:latin typeface="Lora" pitchFamily="34" charset="0"/>
                <a:ea typeface="Lora" pitchFamily="34" charset="-122"/>
                <a:cs typeface="Lora" pitchFamily="34" charset="-120"/>
              </a:rPr>
              <a:t>Offer Express shipping selectively as an upsell on high-value carts rather than promoting it broadly, since Standard delivers the best satisfaction at a lower cost compared to Express, making it the top performer overall for customer satisfaction. Next Day shipping provides the lowest satisfaction rating.</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2468" y="694730"/>
            <a:ext cx="5921693" cy="618173"/>
          </a:xfrm>
          <a:prstGeom prst="rect">
            <a:avLst/>
          </a:prstGeom>
          <a:noFill/>
          <a:ln/>
        </p:spPr>
        <p:txBody>
          <a:bodyPr wrap="none" lIns="0" tIns="0" rIns="0" bIns="0" rtlCol="0" anchor="t"/>
          <a:lstStyle/>
          <a:p>
            <a:pPr marL="0" indent="0" algn="l">
              <a:lnSpc>
                <a:spcPts val="4850"/>
              </a:lnSpc>
              <a:buNone/>
            </a:pPr>
            <a:r>
              <a:rPr lang="en-US" sz="3850" dirty="0">
                <a:solidFill>
                  <a:srgbClr val="233E32"/>
                </a:solidFill>
                <a:latin typeface="Alice" pitchFamily="34" charset="0"/>
                <a:ea typeface="Alice" pitchFamily="34" charset="-122"/>
                <a:cs typeface="Alice" pitchFamily="34" charset="-120"/>
              </a:rPr>
              <a:t>Seasonal Demand Patterns</a:t>
            </a:r>
            <a:endParaRPr lang="en-US" sz="3850" dirty="0"/>
          </a:p>
        </p:txBody>
      </p:sp>
      <p:sp>
        <p:nvSpPr>
          <p:cNvPr id="4" name="Shape 1"/>
          <p:cNvSpPr/>
          <p:nvPr/>
        </p:nvSpPr>
        <p:spPr>
          <a:xfrm>
            <a:off x="914995" y="1609606"/>
            <a:ext cx="22860" cy="4752975"/>
          </a:xfrm>
          <a:prstGeom prst="roundRect">
            <a:avLst>
              <a:gd name="adj" fmla="val 129824"/>
            </a:avLst>
          </a:prstGeom>
          <a:solidFill>
            <a:srgbClr val="D6D3CC"/>
          </a:solidFill>
          <a:ln/>
        </p:spPr>
        <p:txBody>
          <a:bodyPr/>
          <a:lstStyle/>
          <a:p>
            <a:endParaRPr lang="en-US"/>
          </a:p>
        </p:txBody>
      </p:sp>
      <p:sp>
        <p:nvSpPr>
          <p:cNvPr id="5" name="Shape 2"/>
          <p:cNvSpPr/>
          <p:nvPr/>
        </p:nvSpPr>
        <p:spPr>
          <a:xfrm>
            <a:off x="1114663" y="1820704"/>
            <a:ext cx="593527" cy="22860"/>
          </a:xfrm>
          <a:prstGeom prst="roundRect">
            <a:avLst>
              <a:gd name="adj" fmla="val 129824"/>
            </a:avLst>
          </a:prstGeom>
          <a:solidFill>
            <a:srgbClr val="D6D3CC"/>
          </a:solidFill>
          <a:ln/>
        </p:spPr>
        <p:txBody>
          <a:bodyPr/>
          <a:lstStyle/>
          <a:p>
            <a:endParaRPr lang="en-US"/>
          </a:p>
        </p:txBody>
      </p:sp>
      <p:sp>
        <p:nvSpPr>
          <p:cNvPr id="6" name="Shape 3"/>
          <p:cNvSpPr/>
          <p:nvPr/>
        </p:nvSpPr>
        <p:spPr>
          <a:xfrm>
            <a:off x="692468" y="1609606"/>
            <a:ext cx="445056" cy="445056"/>
          </a:xfrm>
          <a:prstGeom prst="roundRect">
            <a:avLst>
              <a:gd name="adj" fmla="val 6668"/>
            </a:avLst>
          </a:prstGeom>
          <a:solidFill>
            <a:srgbClr val="F0EDE6"/>
          </a:solidFill>
          <a:ln/>
        </p:spPr>
        <p:txBody>
          <a:bodyPr/>
          <a:lstStyle/>
          <a:p>
            <a:endParaRPr lang="en-US"/>
          </a:p>
        </p:txBody>
      </p:sp>
      <p:sp>
        <p:nvSpPr>
          <p:cNvPr id="7" name="Text 4"/>
          <p:cNvSpPr/>
          <p:nvPr/>
        </p:nvSpPr>
        <p:spPr>
          <a:xfrm>
            <a:off x="766643" y="1646694"/>
            <a:ext cx="296704" cy="370880"/>
          </a:xfrm>
          <a:prstGeom prst="rect">
            <a:avLst/>
          </a:prstGeom>
          <a:noFill/>
          <a:ln/>
        </p:spPr>
        <p:txBody>
          <a:bodyPr wrap="none" lIns="0" tIns="0" rIns="0" bIns="0" rtlCol="0" anchor="t"/>
          <a:lstStyle/>
          <a:p>
            <a:pPr marL="0" indent="0" algn="ctr">
              <a:lnSpc>
                <a:spcPts val="2300"/>
              </a:lnSpc>
              <a:buNone/>
            </a:pPr>
            <a:r>
              <a:rPr lang="en-US" sz="2300" dirty="0">
                <a:solidFill>
                  <a:srgbClr val="2C2821"/>
                </a:solidFill>
                <a:latin typeface="Alice" pitchFamily="34" charset="0"/>
                <a:ea typeface="Alice" pitchFamily="34" charset="-122"/>
                <a:cs typeface="Alice" pitchFamily="34" charset="-120"/>
              </a:rPr>
              <a:t>1</a:t>
            </a:r>
            <a:endParaRPr lang="en-US" sz="2300" dirty="0"/>
          </a:p>
        </p:txBody>
      </p:sp>
      <p:sp>
        <p:nvSpPr>
          <p:cNvPr id="8" name="Text 5"/>
          <p:cNvSpPr/>
          <p:nvPr/>
        </p:nvSpPr>
        <p:spPr>
          <a:xfrm>
            <a:off x="1904286" y="1677591"/>
            <a:ext cx="2473047" cy="309086"/>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Spring Peak</a:t>
            </a:r>
            <a:endParaRPr lang="en-US" sz="1900" dirty="0"/>
          </a:p>
        </p:txBody>
      </p:sp>
      <p:sp>
        <p:nvSpPr>
          <p:cNvPr id="9" name="Text 6"/>
          <p:cNvSpPr/>
          <p:nvPr/>
        </p:nvSpPr>
        <p:spPr>
          <a:xfrm>
            <a:off x="1904286" y="2105382"/>
            <a:ext cx="6547247" cy="633174"/>
          </a:xfrm>
          <a:prstGeom prst="rect">
            <a:avLst/>
          </a:prstGeom>
          <a:noFill/>
          <a:ln/>
        </p:spPr>
        <p:txBody>
          <a:bodyPr wrap="squar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Clothing category shows strong performance with seasonal refresh demand</a:t>
            </a:r>
            <a:endParaRPr lang="en-US" sz="1550" dirty="0"/>
          </a:p>
        </p:txBody>
      </p:sp>
      <p:sp>
        <p:nvSpPr>
          <p:cNvPr id="10" name="Shape 7"/>
          <p:cNvSpPr/>
          <p:nvPr/>
        </p:nvSpPr>
        <p:spPr>
          <a:xfrm>
            <a:off x="1114663" y="3345299"/>
            <a:ext cx="593527" cy="22860"/>
          </a:xfrm>
          <a:prstGeom prst="roundRect">
            <a:avLst>
              <a:gd name="adj" fmla="val 129824"/>
            </a:avLst>
          </a:prstGeom>
          <a:solidFill>
            <a:srgbClr val="D6D3CC"/>
          </a:solidFill>
          <a:ln/>
        </p:spPr>
        <p:txBody>
          <a:bodyPr/>
          <a:lstStyle/>
          <a:p>
            <a:endParaRPr lang="en-US"/>
          </a:p>
        </p:txBody>
      </p:sp>
      <p:sp>
        <p:nvSpPr>
          <p:cNvPr id="11" name="Shape 8"/>
          <p:cNvSpPr/>
          <p:nvPr/>
        </p:nvSpPr>
        <p:spPr>
          <a:xfrm>
            <a:off x="692468" y="3134201"/>
            <a:ext cx="445056" cy="445056"/>
          </a:xfrm>
          <a:prstGeom prst="roundRect">
            <a:avLst>
              <a:gd name="adj" fmla="val 6668"/>
            </a:avLst>
          </a:prstGeom>
          <a:solidFill>
            <a:srgbClr val="F0EDE6"/>
          </a:solidFill>
          <a:ln/>
        </p:spPr>
        <p:txBody>
          <a:bodyPr/>
          <a:lstStyle/>
          <a:p>
            <a:endParaRPr lang="en-US"/>
          </a:p>
        </p:txBody>
      </p:sp>
      <p:sp>
        <p:nvSpPr>
          <p:cNvPr id="12" name="Text 9"/>
          <p:cNvSpPr/>
          <p:nvPr/>
        </p:nvSpPr>
        <p:spPr>
          <a:xfrm>
            <a:off x="766643" y="3171289"/>
            <a:ext cx="296704" cy="370880"/>
          </a:xfrm>
          <a:prstGeom prst="rect">
            <a:avLst/>
          </a:prstGeom>
          <a:noFill/>
          <a:ln/>
        </p:spPr>
        <p:txBody>
          <a:bodyPr wrap="none" lIns="0" tIns="0" rIns="0" bIns="0" rtlCol="0" anchor="t"/>
          <a:lstStyle/>
          <a:p>
            <a:pPr marL="0" indent="0" algn="ctr">
              <a:lnSpc>
                <a:spcPts val="2300"/>
              </a:lnSpc>
              <a:buNone/>
            </a:pPr>
            <a:r>
              <a:rPr lang="en-US" sz="2300" dirty="0">
                <a:solidFill>
                  <a:srgbClr val="2C2821"/>
                </a:solidFill>
                <a:latin typeface="Alice" pitchFamily="34" charset="0"/>
                <a:ea typeface="Alice" pitchFamily="34" charset="-122"/>
                <a:cs typeface="Alice" pitchFamily="34" charset="-120"/>
              </a:rPr>
              <a:t>2</a:t>
            </a:r>
            <a:endParaRPr lang="en-US" sz="2300" dirty="0"/>
          </a:p>
        </p:txBody>
      </p:sp>
      <p:sp>
        <p:nvSpPr>
          <p:cNvPr id="13" name="Text 10"/>
          <p:cNvSpPr/>
          <p:nvPr/>
        </p:nvSpPr>
        <p:spPr>
          <a:xfrm>
            <a:off x="1904286" y="3202186"/>
            <a:ext cx="2473047" cy="309086"/>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Summer Stability</a:t>
            </a:r>
            <a:endParaRPr lang="en-US" sz="1900" dirty="0"/>
          </a:p>
        </p:txBody>
      </p:sp>
      <p:sp>
        <p:nvSpPr>
          <p:cNvPr id="14" name="Text 11"/>
          <p:cNvSpPr/>
          <p:nvPr/>
        </p:nvSpPr>
        <p:spPr>
          <a:xfrm>
            <a:off x="1904286" y="3629978"/>
            <a:ext cx="6547247" cy="316587"/>
          </a:xfrm>
          <a:prstGeom prst="rect">
            <a:avLst/>
          </a:prstGeom>
          <a:noFill/>
          <a:ln/>
        </p:spPr>
        <p:txBody>
          <a:bodyPr wrap="non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Consistent revenue across categories maintains baseline performance</a:t>
            </a:r>
            <a:endParaRPr lang="en-US" sz="1550" dirty="0"/>
          </a:p>
        </p:txBody>
      </p:sp>
      <p:sp>
        <p:nvSpPr>
          <p:cNvPr id="15" name="Shape 12"/>
          <p:cNvSpPr/>
          <p:nvPr/>
        </p:nvSpPr>
        <p:spPr>
          <a:xfrm>
            <a:off x="1114663" y="4553307"/>
            <a:ext cx="593527" cy="22860"/>
          </a:xfrm>
          <a:prstGeom prst="roundRect">
            <a:avLst>
              <a:gd name="adj" fmla="val 129824"/>
            </a:avLst>
          </a:prstGeom>
          <a:solidFill>
            <a:srgbClr val="D6D3CC"/>
          </a:solidFill>
          <a:ln/>
        </p:spPr>
        <p:txBody>
          <a:bodyPr/>
          <a:lstStyle/>
          <a:p>
            <a:endParaRPr lang="en-US"/>
          </a:p>
        </p:txBody>
      </p:sp>
      <p:sp>
        <p:nvSpPr>
          <p:cNvPr id="16" name="Shape 13"/>
          <p:cNvSpPr/>
          <p:nvPr/>
        </p:nvSpPr>
        <p:spPr>
          <a:xfrm>
            <a:off x="692468" y="4342209"/>
            <a:ext cx="445056" cy="445056"/>
          </a:xfrm>
          <a:prstGeom prst="roundRect">
            <a:avLst>
              <a:gd name="adj" fmla="val 6668"/>
            </a:avLst>
          </a:prstGeom>
          <a:solidFill>
            <a:srgbClr val="F0EDE6"/>
          </a:solidFill>
          <a:ln/>
        </p:spPr>
        <p:txBody>
          <a:bodyPr/>
          <a:lstStyle/>
          <a:p>
            <a:endParaRPr lang="en-US"/>
          </a:p>
        </p:txBody>
      </p:sp>
      <p:sp>
        <p:nvSpPr>
          <p:cNvPr id="17" name="Text 14"/>
          <p:cNvSpPr/>
          <p:nvPr/>
        </p:nvSpPr>
        <p:spPr>
          <a:xfrm>
            <a:off x="766643" y="4379297"/>
            <a:ext cx="296704" cy="370880"/>
          </a:xfrm>
          <a:prstGeom prst="rect">
            <a:avLst/>
          </a:prstGeom>
          <a:noFill/>
          <a:ln/>
        </p:spPr>
        <p:txBody>
          <a:bodyPr wrap="none" lIns="0" tIns="0" rIns="0" bIns="0" rtlCol="0" anchor="t"/>
          <a:lstStyle/>
          <a:p>
            <a:pPr marL="0" indent="0" algn="ctr">
              <a:lnSpc>
                <a:spcPts val="2300"/>
              </a:lnSpc>
              <a:buNone/>
            </a:pPr>
            <a:r>
              <a:rPr lang="en-US" sz="2300" dirty="0">
                <a:solidFill>
                  <a:srgbClr val="2C2821"/>
                </a:solidFill>
                <a:latin typeface="Alice" pitchFamily="34" charset="0"/>
                <a:ea typeface="Alice" pitchFamily="34" charset="-122"/>
                <a:cs typeface="Alice" pitchFamily="34" charset="-120"/>
              </a:rPr>
              <a:t>3</a:t>
            </a:r>
            <a:endParaRPr lang="en-US" sz="2300" dirty="0"/>
          </a:p>
        </p:txBody>
      </p:sp>
      <p:sp>
        <p:nvSpPr>
          <p:cNvPr id="18" name="Text 15"/>
          <p:cNvSpPr/>
          <p:nvPr/>
        </p:nvSpPr>
        <p:spPr>
          <a:xfrm>
            <a:off x="1904286" y="4410194"/>
            <a:ext cx="2473047" cy="309086"/>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Fall Transition</a:t>
            </a:r>
            <a:endParaRPr lang="en-US" sz="1900" dirty="0"/>
          </a:p>
        </p:txBody>
      </p:sp>
      <p:sp>
        <p:nvSpPr>
          <p:cNvPr id="19" name="Text 16"/>
          <p:cNvSpPr/>
          <p:nvPr/>
        </p:nvSpPr>
        <p:spPr>
          <a:xfrm>
            <a:off x="1904286" y="4837986"/>
            <a:ext cx="6547247" cy="316587"/>
          </a:xfrm>
          <a:prstGeom prst="rect">
            <a:avLst/>
          </a:prstGeom>
          <a:noFill/>
          <a:ln/>
        </p:spPr>
        <p:txBody>
          <a:bodyPr wrap="non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Moderate activity as customers prepare for winter wardrobe</a:t>
            </a:r>
            <a:endParaRPr lang="en-US" sz="1550" dirty="0"/>
          </a:p>
        </p:txBody>
      </p:sp>
      <p:sp>
        <p:nvSpPr>
          <p:cNvPr id="20" name="Shape 17"/>
          <p:cNvSpPr/>
          <p:nvPr/>
        </p:nvSpPr>
        <p:spPr>
          <a:xfrm>
            <a:off x="1114663" y="5761315"/>
            <a:ext cx="593527" cy="22860"/>
          </a:xfrm>
          <a:prstGeom prst="roundRect">
            <a:avLst>
              <a:gd name="adj" fmla="val 129824"/>
            </a:avLst>
          </a:prstGeom>
          <a:solidFill>
            <a:srgbClr val="D6D3CC"/>
          </a:solidFill>
          <a:ln/>
        </p:spPr>
        <p:txBody>
          <a:bodyPr/>
          <a:lstStyle/>
          <a:p>
            <a:endParaRPr lang="en-US"/>
          </a:p>
        </p:txBody>
      </p:sp>
      <p:sp>
        <p:nvSpPr>
          <p:cNvPr id="21" name="Shape 18"/>
          <p:cNvSpPr/>
          <p:nvPr/>
        </p:nvSpPr>
        <p:spPr>
          <a:xfrm>
            <a:off x="692468" y="5550218"/>
            <a:ext cx="445056" cy="445056"/>
          </a:xfrm>
          <a:prstGeom prst="roundRect">
            <a:avLst>
              <a:gd name="adj" fmla="val 6668"/>
            </a:avLst>
          </a:prstGeom>
          <a:solidFill>
            <a:srgbClr val="F0EDE6"/>
          </a:solidFill>
          <a:ln/>
        </p:spPr>
        <p:txBody>
          <a:bodyPr/>
          <a:lstStyle/>
          <a:p>
            <a:endParaRPr lang="en-US"/>
          </a:p>
        </p:txBody>
      </p:sp>
      <p:sp>
        <p:nvSpPr>
          <p:cNvPr id="22" name="Text 19"/>
          <p:cNvSpPr/>
          <p:nvPr/>
        </p:nvSpPr>
        <p:spPr>
          <a:xfrm>
            <a:off x="766643" y="5587305"/>
            <a:ext cx="296704" cy="370880"/>
          </a:xfrm>
          <a:prstGeom prst="rect">
            <a:avLst/>
          </a:prstGeom>
          <a:noFill/>
          <a:ln/>
        </p:spPr>
        <p:txBody>
          <a:bodyPr wrap="none" lIns="0" tIns="0" rIns="0" bIns="0" rtlCol="0" anchor="t"/>
          <a:lstStyle/>
          <a:p>
            <a:pPr marL="0" indent="0" algn="ctr">
              <a:lnSpc>
                <a:spcPts val="2300"/>
              </a:lnSpc>
              <a:buNone/>
            </a:pPr>
            <a:r>
              <a:rPr lang="en-US" sz="2300" dirty="0">
                <a:solidFill>
                  <a:srgbClr val="2C2821"/>
                </a:solidFill>
                <a:latin typeface="Alice" pitchFamily="34" charset="0"/>
                <a:ea typeface="Alice" pitchFamily="34" charset="-122"/>
                <a:cs typeface="Alice" pitchFamily="34" charset="-120"/>
              </a:rPr>
              <a:t>4</a:t>
            </a:r>
            <a:endParaRPr lang="en-US" sz="2300" dirty="0"/>
          </a:p>
        </p:txBody>
      </p:sp>
      <p:sp>
        <p:nvSpPr>
          <p:cNvPr id="23" name="Text 20"/>
          <p:cNvSpPr/>
          <p:nvPr/>
        </p:nvSpPr>
        <p:spPr>
          <a:xfrm>
            <a:off x="1904286" y="5618202"/>
            <a:ext cx="2473047" cy="309086"/>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Winter Peak</a:t>
            </a:r>
            <a:endParaRPr lang="en-US" sz="1900" dirty="0"/>
          </a:p>
        </p:txBody>
      </p:sp>
      <p:sp>
        <p:nvSpPr>
          <p:cNvPr id="24" name="Text 21"/>
          <p:cNvSpPr/>
          <p:nvPr/>
        </p:nvSpPr>
        <p:spPr>
          <a:xfrm>
            <a:off x="1904286" y="6045994"/>
            <a:ext cx="6547247" cy="316587"/>
          </a:xfrm>
          <a:prstGeom prst="rect">
            <a:avLst/>
          </a:prstGeom>
          <a:noFill/>
          <a:ln/>
        </p:spPr>
        <p:txBody>
          <a:bodyPr wrap="non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Clothing revenue surges with cold-weather and holiday shopping</a:t>
            </a:r>
            <a:endParaRPr lang="en-US" sz="1550" dirty="0"/>
          </a:p>
        </p:txBody>
      </p:sp>
      <p:sp>
        <p:nvSpPr>
          <p:cNvPr id="25" name="Text 22"/>
          <p:cNvSpPr/>
          <p:nvPr/>
        </p:nvSpPr>
        <p:spPr>
          <a:xfrm>
            <a:off x="692468" y="6585109"/>
            <a:ext cx="7759065" cy="949762"/>
          </a:xfrm>
          <a:prstGeom prst="rect">
            <a:avLst/>
          </a:prstGeom>
          <a:noFill/>
          <a:ln/>
        </p:spPr>
        <p:txBody>
          <a:bodyPr wrap="square" lIns="0" tIns="0" rIns="0" bIns="0" rtlCol="0" anchor="t"/>
          <a:lstStyle/>
          <a:p>
            <a:pPr marL="0" indent="0" algn="l">
              <a:lnSpc>
                <a:spcPts val="2450"/>
              </a:lnSpc>
              <a:buNone/>
            </a:pPr>
            <a:r>
              <a:rPr lang="en-US" sz="1550" dirty="0">
                <a:solidFill>
                  <a:srgbClr val="2C2821"/>
                </a:solidFill>
                <a:latin typeface="Lora" pitchFamily="34" charset="0"/>
                <a:ea typeface="Lora" pitchFamily="34" charset="-122"/>
                <a:cs typeface="Lora" pitchFamily="34" charset="-120"/>
              </a:rPr>
              <a:t>Business exhibits stable year-round performance with moderate seasonal variation. Prepare targeted campaigns for Spring and Winter peaks while maintaining consistent inventory throughout the year.</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855</Words>
  <Application>Microsoft Office PowerPoint</Application>
  <PresentationFormat>Custom</PresentationFormat>
  <Paragraphs>106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Lora</vt:lpstr>
      <vt:lpstr>Alice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IRFAN HYDER</cp:lastModifiedBy>
  <cp:revision>2</cp:revision>
  <dcterms:created xsi:type="dcterms:W3CDTF">2025-11-22T14:49:28Z</dcterms:created>
  <dcterms:modified xsi:type="dcterms:W3CDTF">2025-11-22T15:08:02Z</dcterms:modified>
</cp:coreProperties>
</file>